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Montserrat"/>
      <p:regular r:id="rId24"/>
      <p:bold r:id="rId25"/>
      <p:italic r:id="rId26"/>
      <p:boldItalic r:id="rId27"/>
    </p:embeddedFont>
    <p:embeddedFont>
      <p:font typeface="Corbel"/>
      <p:regular r:id="rId28"/>
      <p:bold r:id="rId29"/>
      <p:italic r:id="rId30"/>
      <p:boldItalic r:id="rId31"/>
    </p:embeddedFont>
    <p:embeddedFont>
      <p:font typeface="Montserrat ExtraBold"/>
      <p:bold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Montserrat-regular.fntdata"/><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Corbel-regular.fntdata"/><Relationship Id="rId27" Type="http://schemas.openxmlformats.org/officeDocument/2006/relationships/font" Target="fonts/Montserrat-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Corbel-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Corbel-boldItalic.fntdata"/><Relationship Id="rId30" Type="http://schemas.openxmlformats.org/officeDocument/2006/relationships/font" Target="fonts/Corbel-italic.fntdata"/><Relationship Id="rId11" Type="http://schemas.openxmlformats.org/officeDocument/2006/relationships/slide" Target="slides/slide7.xml"/><Relationship Id="rId33" Type="http://schemas.openxmlformats.org/officeDocument/2006/relationships/font" Target="fonts/MontserratExtraBold-boldItalic.fntdata"/><Relationship Id="rId10" Type="http://schemas.openxmlformats.org/officeDocument/2006/relationships/slide" Target="slides/slide6.xml"/><Relationship Id="rId32" Type="http://schemas.openxmlformats.org/officeDocument/2006/relationships/font" Target="fonts/MontserratExtraBold-bold.fntdata"/><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1.png>
</file>

<file path=ppt/media/image2.jp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auvik.com/franklyit/blog/aas-as-a-service-list/"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 name="Shape 37"/>
        <p:cNvGrpSpPr/>
        <p:nvPr/>
      </p:nvGrpSpPr>
      <p:grpSpPr>
        <a:xfrm>
          <a:off x="0" y="0"/>
          <a:ext cx="0" cy="0"/>
          <a:chOff x="0" y="0"/>
          <a:chExt cx="0" cy="0"/>
        </a:xfrm>
      </p:grpSpPr>
      <p:sp>
        <p:nvSpPr>
          <p:cNvPr id="38" name="Google Shape;3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39" name="Google Shape;3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409f0ab765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409f0ab765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d8696ca57f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d8696ca57f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e6524ef510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e6524ef510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3409f0ab765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3409f0ab765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70a48fb43d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70a48fb43d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3607659099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3607659099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409f0ab765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409f0ab765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360765909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360765909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db1e9f5eb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db1e9f5eb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 ready for: Constellation, Membership dues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4301c3ee5c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4301c3ee5c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 ready for: Constellation, Membership dues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 name="Shape 45"/>
        <p:cNvGrpSpPr/>
        <p:nvPr/>
      </p:nvGrpSpPr>
      <p:grpSpPr>
        <a:xfrm>
          <a:off x="0" y="0"/>
          <a:ext cx="0" cy="0"/>
          <a:chOff x="0" y="0"/>
          <a:chExt cx="0" cy="0"/>
        </a:xfrm>
      </p:grpSpPr>
      <p:sp>
        <p:nvSpPr>
          <p:cNvPr id="46" name="Google Shape;46;g2db1e9f5eb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 name="Google Shape;47;g2db1e9f5eb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2ff89ffc4cd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2ff89ffc4cd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beb3001018_0_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beb3001018_0_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There are a lot of words… and they keep making up new ones </a:t>
            </a:r>
            <a:r>
              <a:rPr lang="en" u="sng">
                <a:solidFill>
                  <a:schemeClr val="hlink"/>
                </a:solidFill>
                <a:hlinkClick r:id="rId2"/>
              </a:rPr>
              <a:t>https://www.auvik.com/franklyit/blog/aas-as-a-service-list/</a:t>
            </a:r>
            <a:r>
              <a:rPr lang="en"/>
              <a:t>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70a48fb43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70a48fb43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70a48fb43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70a48fb43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dbf996eea027b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dbf996eea027b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409f0ab76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3409f0ab76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e6524ef510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e6524ef510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10" name="Google Shape;10;p2"/>
          <p:cNvSpPr txBox="1"/>
          <p:nvPr/>
        </p:nvSpPr>
        <p:spPr>
          <a:xfrm>
            <a:off x="8380198" y="4669148"/>
            <a:ext cx="709500" cy="372600"/>
          </a:xfrm>
          <a:prstGeom prst="rect">
            <a:avLst/>
          </a:prstGeom>
          <a:noFill/>
          <a:ln>
            <a:noFill/>
          </a:ln>
        </p:spPr>
        <p:txBody>
          <a:bodyPr anchorCtr="0" anchor="ctr" bIns="45700" lIns="45700" spcFirstLastPara="1" rIns="91425" wrap="square" tIns="45700">
            <a:noAutofit/>
          </a:bodyPr>
          <a:lstStyle/>
          <a:p>
            <a:pPr indent="0" lvl="0" marL="0" rtl="0" algn="l">
              <a:spcBef>
                <a:spcPts val="0"/>
              </a:spcBef>
              <a:spcAft>
                <a:spcPts val="0"/>
              </a:spcAft>
              <a:buNone/>
            </a:pPr>
            <a:fld id="{00000000-1234-1234-1234-123412341234}" type="slidenum">
              <a:rPr lang="en" sz="1200">
                <a:solidFill>
                  <a:srgbClr val="2C2C2C"/>
                </a:solidFill>
                <a:latin typeface="Corbel"/>
                <a:ea typeface="Corbel"/>
                <a:cs typeface="Corbel"/>
                <a:sym typeface="Corbel"/>
              </a:rPr>
              <a:t>‹#›</a:t>
            </a:fld>
            <a:endParaRPr sz="1200">
              <a:solidFill>
                <a:srgbClr val="2C2C2C"/>
              </a:solidFill>
              <a:latin typeface="Corbel"/>
              <a:ea typeface="Corbel"/>
              <a:cs typeface="Corbel"/>
              <a:sym typeface="Corbel"/>
            </a:endParaRPr>
          </a:p>
        </p:txBody>
      </p:sp>
      <p:sp>
        <p:nvSpPr>
          <p:cNvPr id="11" name="Google Shape;11;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SzPts val="3600"/>
              <a:buNone/>
              <a:defRPr b="1" sz="3600"/>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2" name="Google Shape;12;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
        <p:nvSpPr>
          <p:cNvPr id="13" name="Google Shape;13;p2"/>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14" name="Google Shape;14;p2"/>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n=-n-done" type="twoColTx">
  <p:cSld name="TITLE_AND_TWO_COLUMNS">
    <p:bg>
      <p:bgPr>
        <a:solidFill>
          <a:srgbClr val="F3F3F3"/>
        </a:solidFill>
      </p:bgPr>
    </p:bg>
    <p:spTree>
      <p:nvGrpSpPr>
        <p:cNvPr id="15" name="Shape 15"/>
        <p:cNvGrpSpPr/>
        <p:nvPr/>
      </p:nvGrpSpPr>
      <p:grpSpPr>
        <a:xfrm>
          <a:off x="0" y="0"/>
          <a:ext cx="0" cy="0"/>
          <a:chOff x="0" y="0"/>
          <a:chExt cx="0" cy="0"/>
        </a:xfrm>
      </p:grpSpPr>
      <p:sp>
        <p:nvSpPr>
          <p:cNvPr id="16" name="Google Shape;16;p3"/>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17" name="Google Shape;17;p3"/>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8" name="Google Shape;18;p3"/>
          <p:cNvSpPr txBox="1"/>
          <p:nvPr>
            <p:ph idx="1" type="body"/>
          </p:nvPr>
        </p:nvSpPr>
        <p:spPr>
          <a:xfrm>
            <a:off x="707725" y="887075"/>
            <a:ext cx="8045400" cy="3849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9" name="Google Shape;19;p3"/>
          <p:cNvSpPr txBox="1"/>
          <p:nvPr>
            <p:ph idx="2" type="body"/>
          </p:nvPr>
        </p:nvSpPr>
        <p:spPr>
          <a:xfrm>
            <a:off x="5611975" y="1018900"/>
            <a:ext cx="3475500" cy="40287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0" name="Google Shape;20;p3"/>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21" name="Google Shape;21;p3"/>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 really">
  <p:cSld name="TITLE_AND_TWO_COLUMNS_1">
    <p:bg>
      <p:bgPr>
        <a:solidFill>
          <a:srgbClr val="F3F3F3"/>
        </a:solidFill>
      </p:bgPr>
    </p:bg>
    <p:spTree>
      <p:nvGrpSpPr>
        <p:cNvPr id="22" name="Shape 22"/>
        <p:cNvGrpSpPr/>
        <p:nvPr/>
      </p:nvGrpSpPr>
      <p:grpSpPr>
        <a:xfrm>
          <a:off x="0" y="0"/>
          <a:ext cx="0" cy="0"/>
          <a:chOff x="0" y="0"/>
          <a:chExt cx="0" cy="0"/>
        </a:xfrm>
      </p:grpSpPr>
      <p:sp>
        <p:nvSpPr>
          <p:cNvPr id="23" name="Google Shape;23;p4"/>
          <p:cNvSpPr/>
          <p:nvPr/>
        </p:nvSpPr>
        <p:spPr>
          <a:xfrm>
            <a:off x="0" y="4567300"/>
            <a:ext cx="9144000" cy="6447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38761D"/>
                </a:solidFill>
                <a:latin typeface="Corbel"/>
                <a:ea typeface="Corbel"/>
                <a:cs typeface="Corbel"/>
                <a:sym typeface="Corbel"/>
              </a:rPr>
              <a:t>TLP GREEN</a:t>
            </a:r>
            <a:endParaRPr b="0" i="0" sz="1400" u="none" cap="none" strike="noStrike">
              <a:solidFill>
                <a:srgbClr val="38761D"/>
              </a:solidFill>
              <a:latin typeface="Corbel"/>
              <a:ea typeface="Corbel"/>
              <a:cs typeface="Corbel"/>
              <a:sym typeface="Corbel"/>
            </a:endParaRPr>
          </a:p>
        </p:txBody>
      </p:sp>
      <p:sp>
        <p:nvSpPr>
          <p:cNvPr id="24" name="Google Shape;24;p4"/>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25" name="Google Shape;25;p4"/>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26" name="Google Shape;26;p4"/>
          <p:cNvSpPr/>
          <p:nvPr/>
        </p:nvSpPr>
        <p:spPr>
          <a:xfrm>
            <a:off x="0" y="0"/>
            <a:ext cx="9144000" cy="141300"/>
          </a:xfrm>
          <a:prstGeom prst="rect">
            <a:avLst/>
          </a:prstGeom>
          <a:solidFill>
            <a:srgbClr val="099BD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Corbel"/>
              <a:ea typeface="Corbel"/>
              <a:cs typeface="Corbel"/>
              <a:sym typeface="Corbel"/>
            </a:endParaRPr>
          </a:p>
        </p:txBody>
      </p:sp>
      <p:pic>
        <p:nvPicPr>
          <p:cNvPr descr="A group of people in a shield&#10;&#10;Description automatically generated" id="27" name="Google Shape;27;p4"/>
          <p:cNvPicPr preferRelativeResize="0"/>
          <p:nvPr/>
        </p:nvPicPr>
        <p:blipFill rotWithShape="1">
          <a:blip r:embed="rId2">
            <a:alphaModFix/>
          </a:blip>
          <a:srcRect b="0" l="0" r="0" t="0"/>
          <a:stretch/>
        </p:blipFill>
        <p:spPr>
          <a:xfrm>
            <a:off x="116329" y="4169344"/>
            <a:ext cx="886452" cy="884252"/>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p5"/>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30" name="Google Shape;30;p5"/>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a:spcBef>
                <a:spcPts val="0"/>
              </a:spcBef>
              <a:spcAft>
                <a:spcPts val="0"/>
              </a:spcAft>
              <a:buClr>
                <a:schemeClr val="lt1"/>
              </a:buClr>
              <a:buSzPts val="1150"/>
              <a:buChar char="●"/>
              <a:defRPr sz="1150">
                <a:solidFill>
                  <a:schemeClr val="lt1"/>
                </a:solidFill>
              </a:defRPr>
            </a:lvl1pPr>
            <a:lvl2pPr indent="-301625" lvl="1" marL="914400">
              <a:spcBef>
                <a:spcPts val="1600"/>
              </a:spcBef>
              <a:spcAft>
                <a:spcPts val="0"/>
              </a:spcAft>
              <a:buClr>
                <a:schemeClr val="lt1"/>
              </a:buClr>
              <a:buSzPts val="1150"/>
              <a:buChar char="○"/>
              <a:defRPr sz="1150">
                <a:solidFill>
                  <a:schemeClr val="lt1"/>
                </a:solidFill>
              </a:defRPr>
            </a:lvl2pPr>
            <a:lvl3pPr indent="-301625" lvl="2" marL="1371600">
              <a:spcBef>
                <a:spcPts val="1600"/>
              </a:spcBef>
              <a:spcAft>
                <a:spcPts val="0"/>
              </a:spcAft>
              <a:buClr>
                <a:schemeClr val="lt1"/>
              </a:buClr>
              <a:buSzPts val="1150"/>
              <a:buChar char="■"/>
              <a:defRPr sz="1150">
                <a:solidFill>
                  <a:schemeClr val="lt1"/>
                </a:solidFill>
              </a:defRPr>
            </a:lvl3pPr>
            <a:lvl4pPr indent="-301625" lvl="3" marL="1828800">
              <a:spcBef>
                <a:spcPts val="1600"/>
              </a:spcBef>
              <a:spcAft>
                <a:spcPts val="0"/>
              </a:spcAft>
              <a:buClr>
                <a:schemeClr val="lt1"/>
              </a:buClr>
              <a:buSzPts val="1150"/>
              <a:buChar char="●"/>
              <a:defRPr sz="1150">
                <a:solidFill>
                  <a:schemeClr val="lt1"/>
                </a:solidFill>
              </a:defRPr>
            </a:lvl4pPr>
            <a:lvl5pPr indent="-301625" lvl="4" marL="2286000">
              <a:spcBef>
                <a:spcPts val="1600"/>
              </a:spcBef>
              <a:spcAft>
                <a:spcPts val="0"/>
              </a:spcAft>
              <a:buClr>
                <a:schemeClr val="lt1"/>
              </a:buClr>
              <a:buSzPts val="1150"/>
              <a:buChar char="○"/>
              <a:defRPr sz="1150">
                <a:solidFill>
                  <a:schemeClr val="lt1"/>
                </a:solidFill>
              </a:defRPr>
            </a:lvl5pPr>
            <a:lvl6pPr indent="-301625" lvl="5" marL="2743200">
              <a:spcBef>
                <a:spcPts val="1600"/>
              </a:spcBef>
              <a:spcAft>
                <a:spcPts val="0"/>
              </a:spcAft>
              <a:buClr>
                <a:schemeClr val="lt1"/>
              </a:buClr>
              <a:buSzPts val="1150"/>
              <a:buChar char="■"/>
              <a:defRPr sz="1150">
                <a:solidFill>
                  <a:schemeClr val="lt1"/>
                </a:solidFill>
              </a:defRPr>
            </a:lvl6pPr>
            <a:lvl7pPr indent="-301625" lvl="6" marL="3200400">
              <a:spcBef>
                <a:spcPts val="1600"/>
              </a:spcBef>
              <a:spcAft>
                <a:spcPts val="0"/>
              </a:spcAft>
              <a:buClr>
                <a:schemeClr val="lt1"/>
              </a:buClr>
              <a:buSzPts val="1150"/>
              <a:buChar char="●"/>
              <a:defRPr sz="1150">
                <a:solidFill>
                  <a:schemeClr val="lt1"/>
                </a:solidFill>
              </a:defRPr>
            </a:lvl7pPr>
            <a:lvl8pPr indent="-301625" lvl="7" marL="3657600">
              <a:spcBef>
                <a:spcPts val="1600"/>
              </a:spcBef>
              <a:spcAft>
                <a:spcPts val="0"/>
              </a:spcAft>
              <a:buClr>
                <a:schemeClr val="lt1"/>
              </a:buClr>
              <a:buSzPts val="1150"/>
              <a:buChar char="○"/>
              <a:defRPr sz="1150">
                <a:solidFill>
                  <a:schemeClr val="lt1"/>
                </a:solidFill>
              </a:defRPr>
            </a:lvl8pPr>
            <a:lvl9pPr indent="-301625" lvl="8" marL="411480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6"/>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b="1" sz="60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33" name="Google Shape;33;p6"/>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4" name="Shape 34"/>
        <p:cNvGrpSpPr/>
        <p:nvPr/>
      </p:nvGrpSpPr>
      <p:grpSpPr>
        <a:xfrm>
          <a:off x="0" y="0"/>
          <a:ext cx="0" cy="0"/>
          <a:chOff x="0" y="0"/>
          <a:chExt cx="0" cy="0"/>
        </a:xfrm>
      </p:grpSpPr>
      <p:sp>
        <p:nvSpPr>
          <p:cNvPr id="35" name="Google Shape;35;p7"/>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
    <p:spTree>
      <p:nvGrpSpPr>
        <p:cNvPr id="36" name="Shape 3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3F3F3"/>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6"/>
              </a:buClr>
              <a:buSzPts val="2800"/>
              <a:buFont typeface="Montserrat ExtraBold"/>
              <a:buNone/>
              <a:defRPr sz="2800">
                <a:solidFill>
                  <a:schemeClr val="accent6"/>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6"/>
              </a:buClr>
              <a:buSzPts val="1800"/>
              <a:buFont typeface="Montserrat"/>
              <a:buChar char="●"/>
              <a:defRPr sz="1800">
                <a:solidFill>
                  <a:schemeClr val="accent6"/>
                </a:solidFill>
                <a:latin typeface="Montserrat"/>
                <a:ea typeface="Montserrat"/>
                <a:cs typeface="Montserrat"/>
                <a:sym typeface="Montserrat"/>
              </a:defRPr>
            </a:lvl1pPr>
            <a:lvl2pPr indent="-317500" lvl="1" marL="9144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2pPr>
            <a:lvl3pPr indent="-317500" lvl="2" marL="13716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3pPr>
            <a:lvl4pPr indent="-317500" lvl="3" marL="18288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4pPr>
            <a:lvl5pPr indent="-317500" lvl="4" marL="22860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5pPr>
            <a:lvl6pPr indent="-317500" lvl="5" marL="27432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6pPr>
            <a:lvl7pPr indent="-317500" lvl="6" marL="32004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7pPr>
            <a:lvl8pPr indent="-317500" lvl="7" marL="3657600">
              <a:lnSpc>
                <a:spcPct val="100000"/>
              </a:lnSpc>
              <a:spcBef>
                <a:spcPts val="1600"/>
              </a:spcBef>
              <a:spcAft>
                <a:spcPts val="0"/>
              </a:spcAft>
              <a:buClr>
                <a:schemeClr val="accent6"/>
              </a:buClr>
              <a:buSzPts val="1400"/>
              <a:buFont typeface="Montserrat"/>
              <a:buChar char="○"/>
              <a:defRPr>
                <a:solidFill>
                  <a:schemeClr val="accent6"/>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accent6"/>
              </a:buClr>
              <a:buSzPts val="1400"/>
              <a:buFont typeface="Montserrat"/>
              <a:buChar char="■"/>
              <a:defRPr>
                <a:solidFill>
                  <a:schemeClr val="accent6"/>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hyperlink" Target="https://www.ngoisac.org/" TargetMode="External"/><Relationship Id="rId5" Type="http://schemas.openxmlformats.org/officeDocument/2006/relationships/hyperlink" Target="mailto:membership@ngoisac.org"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jp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 name="Shape 40"/>
        <p:cNvGrpSpPr/>
        <p:nvPr/>
      </p:nvGrpSpPr>
      <p:grpSpPr>
        <a:xfrm>
          <a:off x="0" y="0"/>
          <a:ext cx="0" cy="0"/>
          <a:chOff x="0" y="0"/>
          <a:chExt cx="0" cy="0"/>
        </a:xfrm>
      </p:grpSpPr>
      <p:sp>
        <p:nvSpPr>
          <p:cNvPr id="41" name="Google Shape;41;p9"/>
          <p:cNvSpPr txBox="1"/>
          <p:nvPr>
            <p:ph type="ctrTitle"/>
          </p:nvPr>
        </p:nvSpPr>
        <p:spPr>
          <a:xfrm>
            <a:off x="2175900" y="18327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a:t>NGO-ISAC</a:t>
            </a:r>
            <a:endParaRPr/>
          </a:p>
        </p:txBody>
      </p:sp>
      <p:sp>
        <p:nvSpPr>
          <p:cNvPr id="42" name="Google Shape;42;p9"/>
          <p:cNvSpPr txBox="1"/>
          <p:nvPr>
            <p:ph type="ctrTitle"/>
          </p:nvPr>
        </p:nvSpPr>
        <p:spPr>
          <a:xfrm>
            <a:off x="1632675" y="2339250"/>
            <a:ext cx="5524200" cy="8214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200">
                <a:latin typeface="Montserrat"/>
                <a:ea typeface="Montserrat"/>
                <a:cs typeface="Montserrat"/>
                <a:sym typeface="Montserrat"/>
              </a:rPr>
              <a:t>Cloud Services Mapping</a:t>
            </a:r>
            <a:endParaRPr sz="2200">
              <a:latin typeface="Montserrat"/>
              <a:ea typeface="Montserrat"/>
              <a:cs typeface="Montserrat"/>
              <a:sym typeface="Montserrat"/>
            </a:endParaRPr>
          </a:p>
        </p:txBody>
      </p:sp>
      <p:pic>
        <p:nvPicPr>
          <p:cNvPr id="43" name="Google Shape;43;p9"/>
          <p:cNvPicPr preferRelativeResize="0"/>
          <p:nvPr/>
        </p:nvPicPr>
        <p:blipFill rotWithShape="1">
          <a:blip r:embed="rId3">
            <a:alphaModFix/>
          </a:blip>
          <a:srcRect b="24653" l="0" r="0" t="0"/>
          <a:stretch/>
        </p:blipFill>
        <p:spPr>
          <a:xfrm>
            <a:off x="3382350" y="133100"/>
            <a:ext cx="2379300" cy="1787424"/>
          </a:xfrm>
          <a:prstGeom prst="rect">
            <a:avLst/>
          </a:prstGeom>
          <a:noFill/>
          <a:ln>
            <a:noFill/>
          </a:ln>
        </p:spPr>
      </p:pic>
      <p:sp>
        <p:nvSpPr>
          <p:cNvPr id="44" name="Google Shape;44;p9"/>
          <p:cNvSpPr txBox="1"/>
          <p:nvPr>
            <p:ph idx="1" type="subTitle"/>
          </p:nvPr>
        </p:nvSpPr>
        <p:spPr>
          <a:xfrm>
            <a:off x="2601900" y="3234925"/>
            <a:ext cx="3940200" cy="843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1100"/>
          </a:p>
          <a:p>
            <a:pPr indent="0" lvl="0" marL="0" rtl="0" algn="ctr">
              <a:spcBef>
                <a:spcPts val="0"/>
              </a:spcBef>
              <a:spcAft>
                <a:spcPts val="0"/>
              </a:spcAft>
              <a:buNone/>
            </a:pPr>
            <a:r>
              <a:rPr lang="en" sz="1100" u="sng">
                <a:solidFill>
                  <a:schemeClr val="hlink"/>
                </a:solidFill>
                <a:hlinkClick r:id="rId4"/>
              </a:rPr>
              <a:t>https://www.ngoisac.org/</a:t>
            </a:r>
            <a:br>
              <a:rPr lang="en" sz="1100"/>
            </a:br>
            <a:r>
              <a:rPr lang="en" sz="1100" u="sng">
                <a:solidFill>
                  <a:schemeClr val="hlink"/>
                </a:solidFill>
                <a:hlinkClick r:id="rId5"/>
              </a:rPr>
              <a:t>membership@ngoisac.org</a:t>
            </a:r>
            <a:endParaRPr sz="11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 Mapping</a:t>
            </a:r>
            <a:endParaRPr/>
          </a:p>
        </p:txBody>
      </p:sp>
      <p:sp>
        <p:nvSpPr>
          <p:cNvPr id="104" name="Google Shape;104;p18"/>
          <p:cNvSpPr txBox="1"/>
          <p:nvPr>
            <p:ph idx="2" type="body"/>
          </p:nvPr>
        </p:nvSpPr>
        <p:spPr>
          <a:xfrm>
            <a:off x="557275" y="887075"/>
            <a:ext cx="8519100" cy="402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plan</a:t>
            </a:r>
            <a:r>
              <a:rPr b="1" lang="en"/>
              <a:t> service lifespan</a:t>
            </a:r>
            <a:endParaRPr b="1"/>
          </a:p>
          <a:p>
            <a:pPr indent="0" lvl="0" marL="0" rtl="0" algn="l">
              <a:lnSpc>
                <a:spcPct val="115000"/>
              </a:lnSpc>
              <a:spcBef>
                <a:spcPts val="1600"/>
              </a:spcBef>
              <a:spcAft>
                <a:spcPts val="0"/>
              </a:spcAft>
              <a:buNone/>
            </a:pPr>
            <a:r>
              <a:rPr lang="en"/>
              <a:t>evaluate new service offerings.</a:t>
            </a:r>
            <a:endParaRPr/>
          </a:p>
          <a:p>
            <a:pPr indent="-317500" lvl="0" marL="457200" rtl="0" algn="l">
              <a:lnSpc>
                <a:spcPct val="115000"/>
              </a:lnSpc>
              <a:spcBef>
                <a:spcPts val="1200"/>
              </a:spcBef>
              <a:spcAft>
                <a:spcPts val="0"/>
              </a:spcAft>
              <a:buSzPts val="1400"/>
              <a:buChar char="●"/>
            </a:pPr>
            <a:r>
              <a:rPr lang="en"/>
              <a:t>Multi-cloud offerings are expensive</a:t>
            </a:r>
            <a:endParaRPr/>
          </a:p>
          <a:p>
            <a:pPr indent="-317500" lvl="0" marL="457200" rtl="0" algn="l">
              <a:lnSpc>
                <a:spcPct val="115000"/>
              </a:lnSpc>
              <a:spcBef>
                <a:spcPts val="0"/>
              </a:spcBef>
              <a:spcAft>
                <a:spcPts val="0"/>
              </a:spcAft>
              <a:buSzPts val="1400"/>
              <a:buChar char="●"/>
            </a:pPr>
            <a:r>
              <a:rPr lang="en"/>
              <a:t>interoperability</a:t>
            </a:r>
            <a:endParaRPr/>
          </a:p>
          <a:p>
            <a:pPr indent="-317500" lvl="1" marL="914400" rtl="0" algn="l">
              <a:lnSpc>
                <a:spcPct val="115000"/>
              </a:lnSpc>
              <a:spcBef>
                <a:spcPts val="0"/>
              </a:spcBef>
              <a:spcAft>
                <a:spcPts val="0"/>
              </a:spcAft>
              <a:buSzPts val="1400"/>
              <a:buChar char="-"/>
            </a:pPr>
            <a:r>
              <a:rPr lang="en"/>
              <a:t>silos are </a:t>
            </a:r>
            <a:r>
              <a:rPr lang="en"/>
              <a:t>liabilities</a:t>
            </a:r>
            <a:endParaRPr/>
          </a:p>
          <a:p>
            <a:pPr indent="-317500" lvl="0" marL="457200" rtl="0" algn="l">
              <a:lnSpc>
                <a:spcPct val="115000"/>
              </a:lnSpc>
              <a:spcBef>
                <a:spcPts val="0"/>
              </a:spcBef>
              <a:spcAft>
                <a:spcPts val="0"/>
              </a:spcAft>
              <a:buSzPts val="1400"/>
              <a:buChar char="●"/>
            </a:pPr>
            <a:r>
              <a:rPr lang="en"/>
              <a:t>What cost</a:t>
            </a:r>
            <a:endParaRPr/>
          </a:p>
          <a:p>
            <a:pPr indent="-317500" lvl="1" marL="914400" rtl="0" algn="l">
              <a:lnSpc>
                <a:spcPct val="115000"/>
              </a:lnSpc>
              <a:spcBef>
                <a:spcPts val="0"/>
              </a:spcBef>
              <a:spcAft>
                <a:spcPts val="0"/>
              </a:spcAft>
              <a:buSzPts val="1400"/>
              <a:buChar char="-"/>
            </a:pPr>
            <a:r>
              <a:rPr lang="en"/>
              <a:t>setup 0.$</a:t>
            </a:r>
            <a:endParaRPr/>
          </a:p>
          <a:p>
            <a:pPr indent="-317500" lvl="1" marL="914400" rtl="0" algn="l">
              <a:lnSpc>
                <a:spcPct val="115000"/>
              </a:lnSpc>
              <a:spcBef>
                <a:spcPts val="0"/>
              </a:spcBef>
              <a:spcAft>
                <a:spcPts val="0"/>
              </a:spcAft>
              <a:buSzPts val="1400"/>
              <a:buChar char="-"/>
            </a:pPr>
            <a:r>
              <a:rPr lang="en"/>
              <a:t>operation $$</a:t>
            </a:r>
            <a:endParaRPr/>
          </a:p>
          <a:p>
            <a:pPr indent="-317500" lvl="1" marL="914400" rtl="0" algn="l">
              <a:lnSpc>
                <a:spcPct val="115000"/>
              </a:lnSpc>
              <a:spcBef>
                <a:spcPts val="0"/>
              </a:spcBef>
              <a:spcAft>
                <a:spcPts val="0"/>
              </a:spcAft>
              <a:buSzPts val="1400"/>
              <a:buChar char="-"/>
            </a:pPr>
            <a:r>
              <a:rPr lang="en"/>
              <a:t>migration ( priceless)</a:t>
            </a:r>
            <a:endParaRPr/>
          </a:p>
          <a:p>
            <a:pPr indent="-317500" lvl="0" marL="457200" rtl="0" algn="l">
              <a:lnSpc>
                <a:spcPct val="115000"/>
              </a:lnSpc>
              <a:spcBef>
                <a:spcPts val="0"/>
              </a:spcBef>
              <a:spcAft>
                <a:spcPts val="0"/>
              </a:spcAft>
              <a:buSzPts val="1400"/>
              <a:buChar char="●"/>
            </a:pPr>
            <a:r>
              <a:rPr lang="en"/>
              <a:t>Some service offerings are dependent</a:t>
            </a:r>
            <a:endParaRPr/>
          </a:p>
          <a:p>
            <a:pPr indent="0" lvl="0" marL="457200" rtl="0" algn="l">
              <a:lnSpc>
                <a:spcPct val="115000"/>
              </a:lnSpc>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-1)</a:t>
            </a:r>
            <a:endParaRPr/>
          </a:p>
        </p:txBody>
      </p:sp>
      <p:sp>
        <p:nvSpPr>
          <p:cNvPr id="110" name="Google Shape;110;p19"/>
          <p:cNvSpPr txBox="1"/>
          <p:nvPr>
            <p:ph idx="1" type="body"/>
          </p:nvPr>
        </p:nvSpPr>
        <p:spPr>
          <a:xfrm>
            <a:off x="60645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b="1" lang="en"/>
              <a:t>Secure DNS Roots</a:t>
            </a:r>
            <a:endParaRPr b="1"/>
          </a:p>
          <a:p>
            <a:pPr indent="-317500" lvl="0" marL="457200" rtl="0" algn="l">
              <a:spcBef>
                <a:spcPts val="1600"/>
              </a:spcBef>
              <a:spcAft>
                <a:spcPts val="0"/>
              </a:spcAft>
              <a:buSzPts val="1400"/>
              <a:buChar char="-"/>
            </a:pPr>
            <a:r>
              <a:rPr b="1" lang="en"/>
              <a:t>Providers</a:t>
            </a:r>
            <a:endParaRPr b="1"/>
          </a:p>
          <a:p>
            <a:pPr indent="-317500" lvl="1" marL="914400" rtl="0" algn="l">
              <a:spcBef>
                <a:spcPts val="0"/>
              </a:spcBef>
              <a:spcAft>
                <a:spcPts val="0"/>
              </a:spcAft>
              <a:buSzPts val="1400"/>
              <a:buChar char="-"/>
            </a:pPr>
            <a:r>
              <a:rPr b="1" lang="en"/>
              <a:t>Tucows</a:t>
            </a:r>
            <a:endParaRPr b="1"/>
          </a:p>
          <a:p>
            <a:pPr indent="-317500" lvl="1" marL="914400" rtl="0" algn="l">
              <a:spcBef>
                <a:spcPts val="0"/>
              </a:spcBef>
              <a:spcAft>
                <a:spcPts val="0"/>
              </a:spcAft>
              <a:buSzPts val="1400"/>
              <a:buChar char="-"/>
            </a:pPr>
            <a:r>
              <a:rPr b="1" lang="en"/>
              <a:t>Rt53</a:t>
            </a:r>
            <a:endParaRPr b="1"/>
          </a:p>
          <a:p>
            <a:pPr indent="-317500" lvl="1" marL="914400" rtl="0" algn="l">
              <a:spcBef>
                <a:spcPts val="0"/>
              </a:spcBef>
              <a:spcAft>
                <a:spcPts val="0"/>
              </a:spcAft>
              <a:buSzPts val="1400"/>
              <a:buChar char="-"/>
            </a:pPr>
            <a:r>
              <a:rPr b="1" lang="en"/>
              <a:t>Cloudflare</a:t>
            </a:r>
            <a:endParaRPr b="1"/>
          </a:p>
          <a:p>
            <a:pPr indent="0" lvl="0" marL="0" rtl="0" algn="l">
              <a:spcBef>
                <a:spcPts val="1600"/>
              </a:spcBef>
              <a:spcAft>
                <a:spcPts val="0"/>
              </a:spcAft>
              <a:buNone/>
            </a:pPr>
            <a:r>
              <a:t/>
            </a:r>
            <a:endParaRPr b="1"/>
          </a:p>
          <a:p>
            <a:pPr indent="0" lvl="0" marL="0" rtl="0" algn="l">
              <a:spcBef>
                <a:spcPts val="1600"/>
              </a:spcBef>
              <a:spcAft>
                <a:spcPts val="0"/>
              </a:spcAft>
              <a:buNone/>
            </a:pPr>
            <a:r>
              <a:rPr b="1" lang="en"/>
              <a:t>Details</a:t>
            </a:r>
            <a:endParaRPr b="1"/>
          </a:p>
          <a:p>
            <a:pPr indent="-317500" lvl="0" marL="457200" rtl="0" algn="l">
              <a:spcBef>
                <a:spcPts val="1600"/>
              </a:spcBef>
              <a:spcAft>
                <a:spcPts val="0"/>
              </a:spcAft>
              <a:buSzPts val="1400"/>
              <a:buChar char="-"/>
            </a:pPr>
            <a:r>
              <a:rPr b="1" lang="en"/>
              <a:t>SOA records</a:t>
            </a:r>
            <a:endParaRPr b="1"/>
          </a:p>
          <a:p>
            <a:pPr indent="-317500" lvl="0" marL="457200" rtl="0" algn="l">
              <a:spcBef>
                <a:spcPts val="0"/>
              </a:spcBef>
              <a:spcAft>
                <a:spcPts val="0"/>
              </a:spcAft>
              <a:buSzPts val="1400"/>
              <a:buChar char="-"/>
            </a:pPr>
            <a:r>
              <a:rPr b="1" lang="en"/>
              <a:t>Servers</a:t>
            </a:r>
            <a:endParaRPr b="1"/>
          </a:p>
          <a:p>
            <a:pPr indent="-317500" lvl="0" marL="457200" rtl="0" algn="l">
              <a:spcBef>
                <a:spcPts val="0"/>
              </a:spcBef>
              <a:spcAft>
                <a:spcPts val="0"/>
              </a:spcAft>
              <a:buSzPts val="1400"/>
              <a:buChar char="-"/>
            </a:pPr>
            <a:r>
              <a:rPr b="1" lang="en"/>
              <a:t>MX for mail</a:t>
            </a:r>
            <a:endParaRPr b="1"/>
          </a:p>
          <a:p>
            <a:pPr indent="-317500" lvl="1" marL="914400" rtl="0" algn="l">
              <a:spcBef>
                <a:spcPts val="0"/>
              </a:spcBef>
              <a:spcAft>
                <a:spcPts val="0"/>
              </a:spcAft>
              <a:buSzPts val="1400"/>
              <a:buChar char="-"/>
            </a:pPr>
            <a:r>
              <a:rPr b="1" lang="en"/>
              <a:t>SPF</a:t>
            </a:r>
            <a:endParaRPr b="1"/>
          </a:p>
          <a:p>
            <a:pPr indent="-317500" lvl="1" marL="914400" rtl="0" algn="l">
              <a:spcBef>
                <a:spcPts val="0"/>
              </a:spcBef>
              <a:spcAft>
                <a:spcPts val="0"/>
              </a:spcAft>
              <a:buSzPts val="1400"/>
              <a:buChar char="-"/>
            </a:pPr>
            <a:r>
              <a:rPr b="1" lang="en"/>
              <a:t>DKIM</a:t>
            </a:r>
            <a:endParaRPr b="1"/>
          </a:p>
          <a:p>
            <a:pPr indent="0" lvl="0" marL="0" rtl="0" algn="l">
              <a:spcBef>
                <a:spcPts val="1600"/>
              </a:spcBef>
              <a:spcAft>
                <a:spcPts val="0"/>
              </a:spcAft>
              <a:buNone/>
            </a:pPr>
            <a:r>
              <a:t/>
            </a:r>
            <a:endParaRPr b="1"/>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111" name="Google Shape;111;p19"/>
          <p:cNvPicPr preferRelativeResize="0"/>
          <p:nvPr/>
        </p:nvPicPr>
        <p:blipFill rotWithShape="1">
          <a:blip r:embed="rId3">
            <a:alphaModFix/>
          </a:blip>
          <a:srcRect b="31295" l="0" r="11039" t="0"/>
          <a:stretch/>
        </p:blipFill>
        <p:spPr>
          <a:xfrm>
            <a:off x="3234725" y="717400"/>
            <a:ext cx="3878027" cy="3849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0"/>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0)</a:t>
            </a:r>
            <a:endParaRPr/>
          </a:p>
        </p:txBody>
      </p:sp>
      <p:sp>
        <p:nvSpPr>
          <p:cNvPr id="117" name="Google Shape;117;p20"/>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b="1" lang="en"/>
              <a:t>Identify Cloud Services</a:t>
            </a:r>
            <a:endParaRPr b="1"/>
          </a:p>
          <a:p>
            <a:pPr indent="-317500" lvl="0" marL="457200" rtl="0" algn="l">
              <a:spcBef>
                <a:spcPts val="1600"/>
              </a:spcBef>
              <a:spcAft>
                <a:spcPts val="0"/>
              </a:spcAft>
              <a:buSzPts val="1400"/>
              <a:buChar char="●"/>
            </a:pPr>
            <a:r>
              <a:rPr lang="en"/>
              <a:t>invoices </a:t>
            </a:r>
            <a:endParaRPr/>
          </a:p>
          <a:p>
            <a:pPr indent="-317500" lvl="0" marL="457200" rtl="0" algn="l">
              <a:spcBef>
                <a:spcPts val="0"/>
              </a:spcBef>
              <a:spcAft>
                <a:spcPts val="0"/>
              </a:spcAft>
              <a:buSzPts val="1400"/>
              <a:buChar char="●"/>
            </a:pPr>
            <a:r>
              <a:rPr lang="en"/>
              <a:t>personnel for out-of-pocket services </a:t>
            </a:r>
            <a:endParaRPr/>
          </a:p>
          <a:p>
            <a:pPr indent="-317500" lvl="0" marL="457200" rtl="0" algn="l">
              <a:spcBef>
                <a:spcPts val="0"/>
              </a:spcBef>
              <a:spcAft>
                <a:spcPts val="0"/>
              </a:spcAft>
              <a:buSzPts val="1400"/>
              <a:buChar char="●"/>
            </a:pPr>
            <a:r>
              <a:rPr lang="en"/>
              <a:t>shadow IT too </a:t>
            </a:r>
            <a:endParaRPr/>
          </a:p>
          <a:p>
            <a:pPr indent="0" lvl="0" marL="0" rtl="0" algn="l">
              <a:spcBef>
                <a:spcPts val="1600"/>
              </a:spcBef>
              <a:spcAft>
                <a:spcPts val="0"/>
              </a:spcAft>
              <a:buNone/>
            </a:pPr>
            <a:r>
              <a:rPr b="1" lang="en"/>
              <a:t>Map which products are deployed</a:t>
            </a:r>
            <a:endParaRPr b="1"/>
          </a:p>
          <a:p>
            <a:pPr indent="-317500" lvl="0" marL="457200" rtl="0" algn="l">
              <a:spcBef>
                <a:spcPts val="1600"/>
              </a:spcBef>
              <a:spcAft>
                <a:spcPts val="0"/>
              </a:spcAft>
              <a:buSzPts val="1400"/>
              <a:buChar char="●"/>
            </a:pPr>
            <a:r>
              <a:rPr lang="en"/>
              <a:t>Use the admin billing page </a:t>
            </a:r>
            <a:endParaRPr/>
          </a:p>
          <a:p>
            <a:pPr indent="-317500" lvl="1" marL="914400" rtl="0" algn="l">
              <a:spcBef>
                <a:spcPts val="0"/>
              </a:spcBef>
              <a:spcAft>
                <a:spcPts val="0"/>
              </a:spcAft>
              <a:buSzPts val="1400"/>
              <a:buChar char="○"/>
            </a:pPr>
            <a:r>
              <a:rPr lang="en"/>
              <a:t>watch  free tiers too</a:t>
            </a:r>
            <a:endParaRPr/>
          </a:p>
          <a:p>
            <a:pPr indent="-317500" lvl="0" marL="457200" rtl="0" algn="l">
              <a:spcBef>
                <a:spcPts val="0"/>
              </a:spcBef>
              <a:spcAft>
                <a:spcPts val="0"/>
              </a:spcAft>
              <a:buSzPts val="1400"/>
              <a:buChar char="●"/>
            </a:pPr>
            <a:r>
              <a:rPr lang="en"/>
              <a:t>justify each spend</a:t>
            </a:r>
            <a:endParaRPr/>
          </a:p>
          <a:p>
            <a:pPr indent="0" lvl="0" marL="0" rtl="0" algn="l">
              <a:spcBef>
                <a:spcPts val="1600"/>
              </a:spcBef>
              <a:spcAft>
                <a:spcPts val="0"/>
              </a:spcAft>
              <a:buNone/>
            </a:pPr>
            <a:r>
              <a:t/>
            </a:r>
            <a:endParaRPr b="1"/>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0.5)</a:t>
            </a:r>
            <a:endParaRPr/>
          </a:p>
        </p:txBody>
      </p:sp>
      <p:sp>
        <p:nvSpPr>
          <p:cNvPr id="123" name="Google Shape;123;p21"/>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t/>
            </a:r>
            <a:endParaRPr/>
          </a:p>
          <a:p>
            <a:pPr indent="0" lvl="0" marL="0" rtl="0" algn="l">
              <a:spcBef>
                <a:spcPts val="1600"/>
              </a:spcBef>
              <a:spcAft>
                <a:spcPts val="0"/>
              </a:spcAft>
              <a:buNone/>
            </a:pPr>
            <a:r>
              <a:rPr b="1" lang="en"/>
              <a:t>Identity management (IAM)</a:t>
            </a:r>
            <a:endParaRPr b="1"/>
          </a:p>
          <a:p>
            <a:pPr indent="-317500" lvl="0" marL="457200" rtl="0" algn="l">
              <a:spcBef>
                <a:spcPts val="1600"/>
              </a:spcBef>
              <a:spcAft>
                <a:spcPts val="0"/>
              </a:spcAft>
              <a:buSzPts val="1400"/>
              <a:buChar char="●"/>
            </a:pPr>
            <a:r>
              <a:rPr lang="en"/>
              <a:t>Goto IAM (identity access management) dashboard and </a:t>
            </a:r>
            <a:endParaRPr/>
          </a:p>
          <a:p>
            <a:pPr indent="-317500" lvl="0" marL="457200" rtl="0" algn="l">
              <a:spcBef>
                <a:spcPts val="0"/>
              </a:spcBef>
              <a:spcAft>
                <a:spcPts val="0"/>
              </a:spcAft>
              <a:buSzPts val="1400"/>
              <a:buChar char="●"/>
            </a:pPr>
            <a:r>
              <a:rPr lang="en"/>
              <a:t>verify Users and Principals</a:t>
            </a:r>
            <a:endParaRPr/>
          </a:p>
          <a:p>
            <a:pPr indent="-317500" lvl="0" marL="457200" rtl="0" algn="l">
              <a:spcBef>
                <a:spcPts val="0"/>
              </a:spcBef>
              <a:spcAft>
                <a:spcPts val="0"/>
              </a:spcAft>
              <a:buSzPts val="1400"/>
              <a:buChar char="●"/>
            </a:pPr>
            <a:r>
              <a:rPr lang="en"/>
              <a:t>SSO (single sign on): prevent silos</a:t>
            </a:r>
            <a:endParaRPr/>
          </a:p>
          <a:p>
            <a:pPr indent="-317500" lvl="0" marL="457200" rtl="0" algn="l">
              <a:spcBef>
                <a:spcPts val="0"/>
              </a:spcBef>
              <a:spcAft>
                <a:spcPts val="0"/>
              </a:spcAft>
              <a:buSzPts val="1400"/>
              <a:buChar char="●"/>
            </a:pPr>
            <a:r>
              <a:rPr lang="en"/>
              <a:t>Part of offboarding policy</a:t>
            </a:r>
            <a:endParaRPr/>
          </a:p>
          <a:p>
            <a:pPr indent="0" lvl="0" marL="0" rtl="0" algn="l">
              <a:spcBef>
                <a:spcPts val="1600"/>
              </a:spcBef>
              <a:spcAft>
                <a:spcPts val="0"/>
              </a:spcAft>
              <a:buNone/>
            </a:pPr>
            <a:r>
              <a:rPr b="1" lang="en"/>
              <a:t>Audit Networking connections</a:t>
            </a:r>
            <a:endParaRPr b="1"/>
          </a:p>
          <a:p>
            <a:pPr indent="-317500" lvl="0" marL="457200" rtl="0" algn="l">
              <a:spcBef>
                <a:spcPts val="1600"/>
              </a:spcBef>
              <a:spcAft>
                <a:spcPts val="0"/>
              </a:spcAft>
              <a:buSzPts val="1400"/>
              <a:buChar char="●"/>
            </a:pPr>
            <a:r>
              <a:rPr lang="en"/>
              <a:t>Justify every endpoint </a:t>
            </a:r>
            <a:endParaRPr/>
          </a:p>
          <a:p>
            <a:pPr indent="-317500" lvl="0" marL="457200" rtl="0" algn="l">
              <a:spcBef>
                <a:spcPts val="0"/>
              </a:spcBef>
              <a:spcAft>
                <a:spcPts val="0"/>
              </a:spcAft>
              <a:buSzPts val="1400"/>
              <a:buChar char="●"/>
            </a:pPr>
            <a:r>
              <a:rPr lang="en"/>
              <a:t>VPN/VPC  Virtual private X</a:t>
            </a:r>
            <a:endParaRPr/>
          </a:p>
          <a:p>
            <a:pPr indent="-317500" lvl="0" marL="457200" rtl="0" algn="l">
              <a:spcBef>
                <a:spcPts val="0"/>
              </a:spcBef>
              <a:spcAft>
                <a:spcPts val="0"/>
              </a:spcAft>
              <a:buSzPts val="1400"/>
              <a:buChar char="●"/>
            </a:pPr>
            <a:r>
              <a:rPr lang="en"/>
              <a:t>minimize ACL ( access control list )</a:t>
            </a:r>
            <a:endParaRPr/>
          </a:p>
          <a:p>
            <a:pPr indent="-317500" lvl="1" marL="914400" rtl="0" algn="l">
              <a:spcBef>
                <a:spcPts val="0"/>
              </a:spcBef>
              <a:spcAft>
                <a:spcPts val="0"/>
              </a:spcAft>
              <a:buSzPts val="1400"/>
              <a:buChar char="○"/>
            </a:pPr>
            <a:r>
              <a:rPr lang="en"/>
              <a:t>for every service</a:t>
            </a:r>
            <a:endParaRPr/>
          </a:p>
          <a:p>
            <a:pPr indent="0" lvl="0" marL="0" rtl="0" algn="l">
              <a:spcBef>
                <a:spcPts val="1600"/>
              </a:spcBef>
              <a:spcAft>
                <a:spcPts val="0"/>
              </a:spcAft>
              <a:buNone/>
            </a:pPr>
            <a:r>
              <a:t/>
            </a:r>
            <a:endParaRPr b="1"/>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1)</a:t>
            </a:r>
            <a:endParaRPr/>
          </a:p>
        </p:txBody>
      </p:sp>
      <p:sp>
        <p:nvSpPr>
          <p:cNvPr id="129" name="Google Shape;129;p22"/>
          <p:cNvSpPr txBox="1"/>
          <p:nvPr>
            <p:ph idx="1" type="body"/>
          </p:nvPr>
        </p:nvSpPr>
        <p:spPr>
          <a:xfrm>
            <a:off x="549300" y="671025"/>
            <a:ext cx="8045400" cy="38964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b="1" lang="en"/>
              <a:t>Secure Root account</a:t>
            </a:r>
            <a:endParaRPr b="1"/>
          </a:p>
          <a:p>
            <a:pPr indent="-317500" lvl="0" marL="457200" rtl="0" algn="l">
              <a:spcBef>
                <a:spcPts val="1600"/>
              </a:spcBef>
              <a:spcAft>
                <a:spcPts val="0"/>
              </a:spcAft>
              <a:buSzPts val="1400"/>
              <a:buChar char="●"/>
            </a:pPr>
            <a:r>
              <a:rPr lang="en"/>
              <a:t>use highest level of security available</a:t>
            </a:r>
            <a:endParaRPr/>
          </a:p>
          <a:p>
            <a:pPr indent="-317500" lvl="1" marL="914400" rtl="0" algn="l">
              <a:spcBef>
                <a:spcPts val="0"/>
              </a:spcBef>
              <a:spcAft>
                <a:spcPts val="0"/>
              </a:spcAft>
              <a:buSzPts val="1400"/>
              <a:buChar char="○"/>
            </a:pPr>
            <a:r>
              <a:rPr lang="en"/>
              <a:t>two-factor authentication via FIDO tokens</a:t>
            </a:r>
            <a:endParaRPr/>
          </a:p>
          <a:p>
            <a:pPr indent="-317500" lvl="1" marL="914400" rtl="0" algn="l">
              <a:spcBef>
                <a:spcPts val="0"/>
              </a:spcBef>
              <a:spcAft>
                <a:spcPts val="0"/>
              </a:spcAft>
              <a:buSzPts val="1400"/>
              <a:buChar char="○"/>
            </a:pPr>
            <a:r>
              <a:rPr lang="en"/>
              <a:t>passkey</a:t>
            </a:r>
            <a:endParaRPr/>
          </a:p>
          <a:p>
            <a:pPr indent="-317500" lvl="1" marL="914400" rtl="0" algn="l">
              <a:spcBef>
                <a:spcPts val="0"/>
              </a:spcBef>
              <a:spcAft>
                <a:spcPts val="0"/>
              </a:spcAft>
              <a:buSzPts val="1400"/>
              <a:buChar char="○"/>
            </a:pPr>
            <a:r>
              <a:rPr lang="en"/>
              <a:t>second factor authentication</a:t>
            </a:r>
            <a:endParaRPr/>
          </a:p>
          <a:p>
            <a:pPr indent="0" lvl="0" marL="0" rtl="0" algn="l">
              <a:spcBef>
                <a:spcPts val="1600"/>
              </a:spcBef>
              <a:spcAft>
                <a:spcPts val="0"/>
              </a:spcAft>
              <a:buNone/>
            </a:pPr>
            <a:r>
              <a:rPr b="1" lang="en"/>
              <a:t>Create users and automations with proper Role Based Access Controls (RBAC) </a:t>
            </a:r>
            <a:endParaRPr b="1"/>
          </a:p>
          <a:p>
            <a:pPr indent="-317500" lvl="0" marL="457200" rtl="0" algn="l">
              <a:spcBef>
                <a:spcPts val="1600"/>
              </a:spcBef>
              <a:spcAft>
                <a:spcPts val="0"/>
              </a:spcAft>
              <a:buSzPts val="1400"/>
              <a:buChar char="●"/>
            </a:pPr>
            <a:r>
              <a:rPr lang="en"/>
              <a:t>Accounts and services should have narrowly scoped access controls by default</a:t>
            </a:r>
            <a:endParaRPr/>
          </a:p>
          <a:p>
            <a:pPr indent="-317500" lvl="0" marL="457200" rtl="0" algn="l">
              <a:spcBef>
                <a:spcPts val="0"/>
              </a:spcBef>
              <a:spcAft>
                <a:spcPts val="0"/>
              </a:spcAft>
              <a:buSzPts val="1400"/>
              <a:buChar char="●"/>
            </a:pPr>
            <a:r>
              <a:rPr lang="en"/>
              <a:t>Do not use or rely on “default” admin roles. </a:t>
            </a:r>
            <a:endParaRPr/>
          </a:p>
          <a:p>
            <a:pPr indent="-317500" lvl="1" marL="914400" rtl="0" algn="l">
              <a:spcBef>
                <a:spcPts val="0"/>
              </a:spcBef>
              <a:spcAft>
                <a:spcPts val="0"/>
              </a:spcAft>
              <a:buSzPts val="1400"/>
              <a:buChar char="○"/>
            </a:pPr>
            <a:r>
              <a:rPr lang="en"/>
              <a:t>delete them</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3"/>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1)</a:t>
            </a:r>
            <a:endParaRPr/>
          </a:p>
        </p:txBody>
      </p:sp>
      <p:sp>
        <p:nvSpPr>
          <p:cNvPr id="135" name="Google Shape;135;p23"/>
          <p:cNvSpPr txBox="1"/>
          <p:nvPr>
            <p:ph idx="1" type="body"/>
          </p:nvPr>
        </p:nvSpPr>
        <p:spPr>
          <a:xfrm>
            <a:off x="549300" y="671025"/>
            <a:ext cx="8045400" cy="3896400"/>
          </a:xfrm>
          <a:prstGeom prst="rect">
            <a:avLst/>
          </a:prstGeom>
        </p:spPr>
        <p:txBody>
          <a:bodyPr anchorCtr="0" anchor="t" bIns="91425" lIns="0" spcFirstLastPara="1" rIns="91425" wrap="square" tIns="0">
            <a:noAutofit/>
          </a:bodyPr>
          <a:lstStyle/>
          <a:p>
            <a:pPr indent="0" lvl="0" marL="457200" rtl="0" algn="l">
              <a:spcBef>
                <a:spcPts val="0"/>
              </a:spcBef>
              <a:spcAft>
                <a:spcPts val="0"/>
              </a:spcAft>
              <a:buNone/>
            </a:pPr>
            <a:r>
              <a:rPr b="1" lang="en">
                <a:solidFill>
                  <a:schemeClr val="dk1"/>
                </a:solidFill>
              </a:rPr>
              <a:t>Backups </a:t>
            </a:r>
            <a:endParaRPr b="1">
              <a:solidFill>
                <a:schemeClr val="dk1"/>
              </a:solidFill>
            </a:endParaRPr>
          </a:p>
          <a:p>
            <a:pPr indent="-317500" lvl="0" marL="457200" rtl="0" algn="l">
              <a:spcBef>
                <a:spcPts val="1600"/>
              </a:spcBef>
              <a:spcAft>
                <a:spcPts val="0"/>
              </a:spcAft>
              <a:buClr>
                <a:schemeClr val="dk1"/>
              </a:buClr>
              <a:buSzPts val="1400"/>
              <a:buChar char="●"/>
            </a:pPr>
            <a:r>
              <a:rPr lang="en">
                <a:solidFill>
                  <a:schemeClr val="dk1"/>
                </a:solidFill>
              </a:rPr>
              <a:t>snapshots</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Restore point objective</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restore fire drills</a:t>
            </a:r>
            <a:endParaRPr>
              <a:solidFill>
                <a:schemeClr val="dk1"/>
              </a:solidFill>
            </a:endParaRPr>
          </a:p>
          <a:p>
            <a:pPr indent="-317500" lvl="0" marL="457200" rtl="0" algn="l">
              <a:spcBef>
                <a:spcPts val="0"/>
              </a:spcBef>
              <a:spcAft>
                <a:spcPts val="0"/>
              </a:spcAft>
              <a:buClr>
                <a:schemeClr val="dk1"/>
              </a:buClr>
              <a:buSzPts val="1400"/>
              <a:buChar char="●"/>
            </a:pPr>
            <a:r>
              <a:rPr lang="en">
                <a:solidFill>
                  <a:schemeClr val="dk1"/>
                </a:solidFill>
              </a:rPr>
              <a:t>the Cloud is not enough</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human error</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network outage</a:t>
            </a:r>
            <a:endParaRPr>
              <a:solidFill>
                <a:schemeClr val="dk1"/>
              </a:solidFill>
            </a:endParaRPr>
          </a:p>
          <a:p>
            <a:pPr indent="-317500" lvl="1" marL="914400" rtl="0" algn="l">
              <a:spcBef>
                <a:spcPts val="0"/>
              </a:spcBef>
              <a:spcAft>
                <a:spcPts val="0"/>
              </a:spcAft>
              <a:buClr>
                <a:schemeClr val="dk1"/>
              </a:buClr>
              <a:buSzPts val="1400"/>
              <a:buChar char="○"/>
            </a:pPr>
            <a:r>
              <a:rPr lang="en">
                <a:solidFill>
                  <a:schemeClr val="dk1"/>
                </a:solidFill>
              </a:rPr>
              <a:t>bucket protection (S3 etal)</a:t>
            </a:r>
            <a:endParaRPr>
              <a:solidFill>
                <a:schemeClr val="dk1"/>
              </a:solidFill>
            </a:endParaRPr>
          </a:p>
          <a:p>
            <a:pPr indent="0" lvl="0" marL="914400" rtl="0" algn="l">
              <a:spcBef>
                <a:spcPts val="1600"/>
              </a:spcBef>
              <a:spcAft>
                <a:spcPts val="1600"/>
              </a:spcAft>
              <a:buNone/>
            </a:pPr>
            <a:r>
              <a:t/>
            </a:r>
            <a:endParaRPr>
              <a:solidFill>
                <a:schemeClr val="dk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4"/>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2)</a:t>
            </a:r>
            <a:endParaRPr/>
          </a:p>
        </p:txBody>
      </p:sp>
      <p:sp>
        <p:nvSpPr>
          <p:cNvPr id="141" name="Google Shape;141;p24"/>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b="1" lang="en"/>
              <a:t>Create alerts for high value security events</a:t>
            </a:r>
            <a:endParaRPr b="1"/>
          </a:p>
          <a:p>
            <a:pPr indent="-317500" lvl="0" marL="457200" rtl="0" algn="l">
              <a:spcBef>
                <a:spcPts val="1600"/>
              </a:spcBef>
              <a:spcAft>
                <a:spcPts val="0"/>
              </a:spcAft>
              <a:buSzPts val="1400"/>
              <a:buChar char="●"/>
            </a:pPr>
            <a:r>
              <a:rPr lang="en"/>
              <a:t>Sharing of cloud resources with outside accounts</a:t>
            </a:r>
            <a:endParaRPr/>
          </a:p>
          <a:p>
            <a:pPr indent="-317500" lvl="0" marL="457200" rtl="0" algn="l">
              <a:spcBef>
                <a:spcPts val="0"/>
              </a:spcBef>
              <a:spcAft>
                <a:spcPts val="0"/>
              </a:spcAft>
              <a:buSzPts val="1400"/>
              <a:buChar char="●"/>
            </a:pPr>
            <a:r>
              <a:rPr lang="en"/>
              <a:t>Creation of API keys</a:t>
            </a:r>
            <a:endParaRPr/>
          </a:p>
          <a:p>
            <a:pPr indent="-317500" lvl="0" marL="457200" rtl="0" algn="l">
              <a:spcBef>
                <a:spcPts val="0"/>
              </a:spcBef>
              <a:spcAft>
                <a:spcPts val="0"/>
              </a:spcAft>
              <a:buSzPts val="1400"/>
              <a:buChar char="●"/>
            </a:pPr>
            <a:r>
              <a:rPr lang="en"/>
              <a:t>Creation of new users</a:t>
            </a:r>
            <a:endParaRPr/>
          </a:p>
          <a:p>
            <a:pPr indent="-317500" lvl="0" marL="457200" rtl="0" algn="l">
              <a:spcBef>
                <a:spcPts val="0"/>
              </a:spcBef>
              <a:spcAft>
                <a:spcPts val="0"/>
              </a:spcAft>
              <a:buSzPts val="1400"/>
              <a:buChar char="●"/>
            </a:pPr>
            <a:r>
              <a:rPr lang="en"/>
              <a:t>Offerings</a:t>
            </a:r>
            <a:endParaRPr/>
          </a:p>
          <a:p>
            <a:pPr indent="-317500" lvl="1" marL="914400" rtl="0" algn="l">
              <a:spcBef>
                <a:spcPts val="0"/>
              </a:spcBef>
              <a:spcAft>
                <a:spcPts val="0"/>
              </a:spcAft>
              <a:buSzPts val="1400"/>
              <a:buChar char="○"/>
            </a:pPr>
            <a:r>
              <a:rPr lang="en"/>
              <a:t>Cloudwatch ( Amazon )</a:t>
            </a:r>
            <a:endParaRPr/>
          </a:p>
          <a:p>
            <a:pPr indent="-317500" lvl="1" marL="914400" rtl="0" algn="l">
              <a:spcBef>
                <a:spcPts val="0"/>
              </a:spcBef>
              <a:spcAft>
                <a:spcPts val="0"/>
              </a:spcAft>
              <a:buSzPts val="1400"/>
              <a:buChar char="○"/>
            </a:pPr>
            <a:r>
              <a:rPr lang="en"/>
              <a:t>Splunk (Cisco) $$$ </a:t>
            </a:r>
            <a:endParaRPr/>
          </a:p>
          <a:p>
            <a:pPr indent="-317500" lvl="1" marL="914400" rtl="0" algn="l">
              <a:spcBef>
                <a:spcPts val="0"/>
              </a:spcBef>
              <a:spcAft>
                <a:spcPts val="0"/>
              </a:spcAft>
              <a:buSzPts val="1400"/>
              <a:buChar char="○"/>
            </a:pPr>
            <a:r>
              <a:rPr lang="en"/>
              <a:t>Google Admin</a:t>
            </a:r>
            <a:endParaRPr/>
          </a:p>
          <a:p>
            <a:pPr indent="-317500" lvl="2" marL="1371600" rtl="0" algn="l">
              <a:spcBef>
                <a:spcPts val="0"/>
              </a:spcBef>
              <a:spcAft>
                <a:spcPts val="0"/>
              </a:spcAft>
              <a:buSzPts val="1400"/>
              <a:buChar char="■"/>
            </a:pPr>
            <a:r>
              <a:rPr lang="en"/>
              <a:t>GAT+ $</a:t>
            </a:r>
            <a:endParaRPr/>
          </a:p>
          <a:p>
            <a:pPr indent="-317500" lvl="1" marL="914400" rtl="0" algn="l">
              <a:spcBef>
                <a:spcPts val="0"/>
              </a:spcBef>
              <a:spcAft>
                <a:spcPts val="0"/>
              </a:spcAft>
              <a:buSzPts val="1400"/>
              <a:buChar char="○"/>
            </a:pPr>
            <a:r>
              <a:rPr lang="en"/>
              <a:t>Dark web monitoring</a:t>
            </a:r>
            <a:endParaRPr/>
          </a:p>
          <a:p>
            <a:pPr indent="-317500" lvl="0" marL="457200" rtl="0" algn="l">
              <a:spcBef>
                <a:spcPts val="0"/>
              </a:spcBef>
              <a:spcAft>
                <a:spcPts val="0"/>
              </a:spcAft>
              <a:buSzPts val="1400"/>
              <a:buChar char="●"/>
            </a:pPr>
            <a:r>
              <a:rPr lang="en"/>
              <a:t>Create enough alerts to be sensitive</a:t>
            </a:r>
            <a:endParaRPr/>
          </a:p>
          <a:p>
            <a:pPr indent="-317500" lvl="1" marL="914400" rtl="0" algn="l">
              <a:spcBef>
                <a:spcPts val="0"/>
              </a:spcBef>
              <a:spcAft>
                <a:spcPts val="0"/>
              </a:spcAft>
              <a:buSzPts val="1400"/>
              <a:buChar char="○"/>
            </a:pPr>
            <a:r>
              <a:rPr lang="en"/>
              <a:t>but not too many ( signal/noise ratio )</a:t>
            </a:r>
            <a:endParaRPr/>
          </a:p>
          <a:p>
            <a:pPr indent="0" lvl="0" marL="9144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5"/>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Security Must Do’s (step 2)</a:t>
            </a:r>
            <a:endParaRPr/>
          </a:p>
        </p:txBody>
      </p:sp>
      <p:sp>
        <p:nvSpPr>
          <p:cNvPr id="147" name="Google Shape;147;p25"/>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914400" rtl="0" algn="l">
              <a:spcBef>
                <a:spcPts val="0"/>
              </a:spcBef>
              <a:spcAft>
                <a:spcPts val="0"/>
              </a:spcAft>
              <a:buNone/>
            </a:pPr>
            <a:r>
              <a:t/>
            </a:r>
            <a:endParaRPr/>
          </a:p>
          <a:p>
            <a:pPr indent="0" lvl="0" marL="0" rtl="0" algn="l">
              <a:spcBef>
                <a:spcPts val="1600"/>
              </a:spcBef>
              <a:spcAft>
                <a:spcPts val="0"/>
              </a:spcAft>
              <a:buNone/>
            </a:pPr>
            <a:r>
              <a:rPr lang="en"/>
              <a:t>Plan for Incident Response</a:t>
            </a:r>
            <a:endParaRPr/>
          </a:p>
          <a:p>
            <a:pPr indent="-317500" lvl="1" marL="914400" rtl="0" algn="l">
              <a:spcBef>
                <a:spcPts val="1600"/>
              </a:spcBef>
              <a:spcAft>
                <a:spcPts val="0"/>
              </a:spcAft>
              <a:buSzPts val="1400"/>
              <a:buChar char="○"/>
            </a:pPr>
            <a:r>
              <a:rPr lang="en"/>
              <a:t>What Happens on a bad day</a:t>
            </a:r>
            <a:endParaRPr/>
          </a:p>
          <a:p>
            <a:pPr indent="-317500" lvl="1" marL="914400" rtl="0" algn="l">
              <a:spcBef>
                <a:spcPts val="0"/>
              </a:spcBef>
              <a:spcAft>
                <a:spcPts val="0"/>
              </a:spcAft>
              <a:buSzPts val="1400"/>
              <a:buChar char="○"/>
            </a:pPr>
            <a:r>
              <a:rPr lang="en"/>
              <a:t>Disaster recovery</a:t>
            </a:r>
            <a:endParaRPr/>
          </a:p>
          <a:p>
            <a:pPr indent="-317500" lvl="1" marL="914400" rtl="0" algn="l">
              <a:spcBef>
                <a:spcPts val="0"/>
              </a:spcBef>
              <a:spcAft>
                <a:spcPts val="0"/>
              </a:spcAft>
              <a:buSzPts val="1400"/>
              <a:buChar char="○"/>
            </a:pPr>
            <a:r>
              <a:rPr lang="en"/>
              <a:t>Lawer </a:t>
            </a:r>
            <a:endParaRPr/>
          </a:p>
          <a:p>
            <a:pPr indent="-317500" lvl="2" marL="1371600" rtl="0" algn="l">
              <a:spcBef>
                <a:spcPts val="0"/>
              </a:spcBef>
              <a:spcAft>
                <a:spcPts val="0"/>
              </a:spcAft>
              <a:buSzPts val="1400"/>
              <a:buChar char="■"/>
            </a:pPr>
            <a:r>
              <a:rPr lang="en"/>
              <a:t>GC or insurance provided</a:t>
            </a:r>
            <a:endParaRPr/>
          </a:p>
          <a:p>
            <a:pPr indent="-317500" lvl="2" marL="1371600" rtl="0" algn="l">
              <a:spcBef>
                <a:spcPts val="0"/>
              </a:spcBef>
              <a:spcAft>
                <a:spcPts val="0"/>
              </a:spcAft>
              <a:buSzPts val="1400"/>
              <a:buChar char="■"/>
            </a:pPr>
            <a:r>
              <a:rPr lang="en"/>
              <a:t>Breach vs. incident</a:t>
            </a:r>
            <a:endParaRPr/>
          </a:p>
          <a:p>
            <a:pPr indent="-317500" lvl="1" marL="914400" rtl="0" algn="l">
              <a:spcBef>
                <a:spcPts val="0"/>
              </a:spcBef>
              <a:spcAft>
                <a:spcPts val="0"/>
              </a:spcAft>
              <a:buSzPts val="1400"/>
              <a:buChar char="○"/>
            </a:pPr>
            <a:r>
              <a:rPr lang="en"/>
              <a:t>Communication plan</a:t>
            </a:r>
            <a:endParaRPr/>
          </a:p>
          <a:p>
            <a:pPr indent="-317500" lvl="2" marL="1371600" rtl="0" algn="l">
              <a:spcBef>
                <a:spcPts val="0"/>
              </a:spcBef>
              <a:spcAft>
                <a:spcPts val="0"/>
              </a:spcAft>
              <a:buSzPts val="1400"/>
              <a:buChar char="■"/>
            </a:pPr>
            <a:r>
              <a:rPr lang="en"/>
              <a:t>out of band (signal, FB </a:t>
            </a:r>
            <a:r>
              <a:rPr lang="en"/>
              <a:t>messenger</a:t>
            </a:r>
            <a:r>
              <a:rPr lang="en"/>
              <a:t>, carrier </a:t>
            </a:r>
            <a:r>
              <a:rPr lang="en"/>
              <a:t>pigeon)</a:t>
            </a:r>
            <a:endParaRPr/>
          </a:p>
          <a:p>
            <a:pPr indent="-317500" lvl="2" marL="1371600" rtl="0" algn="l">
              <a:spcBef>
                <a:spcPts val="0"/>
              </a:spcBef>
              <a:spcAft>
                <a:spcPts val="0"/>
              </a:spcAft>
              <a:buSzPts val="1400"/>
              <a:buChar char="■"/>
            </a:pPr>
            <a:r>
              <a:rPr lang="en"/>
              <a:t>users, downstream</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6"/>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 Questions ? ]</a:t>
            </a:r>
            <a:endParaRPr/>
          </a:p>
        </p:txBody>
      </p:sp>
      <p:sp>
        <p:nvSpPr>
          <p:cNvPr id="153" name="Google Shape;153;p26"/>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id="158" name="Google Shape;158;p27"/>
          <p:cNvPicPr preferRelativeResize="0"/>
          <p:nvPr/>
        </p:nvPicPr>
        <p:blipFill rotWithShape="1">
          <a:blip r:embed="rId3">
            <a:alphaModFix/>
          </a:blip>
          <a:srcRect b="24653" l="0" r="0" t="0"/>
          <a:stretch/>
        </p:blipFill>
        <p:spPr>
          <a:xfrm>
            <a:off x="1211975" y="165063"/>
            <a:ext cx="6407224" cy="481337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 name="Shape 48"/>
        <p:cNvGrpSpPr/>
        <p:nvPr/>
      </p:nvGrpSpPr>
      <p:grpSpPr>
        <a:xfrm>
          <a:off x="0" y="0"/>
          <a:ext cx="0" cy="0"/>
          <a:chOff x="0" y="0"/>
          <a:chExt cx="0" cy="0"/>
        </a:xfrm>
      </p:grpSpPr>
      <p:sp>
        <p:nvSpPr>
          <p:cNvPr id="49" name="Google Shape;49;p10"/>
          <p:cNvSpPr txBox="1"/>
          <p:nvPr>
            <p:ph type="title"/>
          </p:nvPr>
        </p:nvSpPr>
        <p:spPr>
          <a:xfrm>
            <a:off x="938500" y="445025"/>
            <a:ext cx="6290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Services Mapping</a:t>
            </a:r>
            <a:endParaRPr/>
          </a:p>
        </p:txBody>
      </p:sp>
      <p:sp>
        <p:nvSpPr>
          <p:cNvPr id="50" name="Google Shape;50;p10"/>
          <p:cNvSpPr txBox="1"/>
          <p:nvPr>
            <p:ph idx="1" type="body"/>
          </p:nvPr>
        </p:nvSpPr>
        <p:spPr>
          <a:xfrm>
            <a:off x="1026200" y="1318850"/>
            <a:ext cx="7227000" cy="27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Mapping the org's cloud service providers. </a:t>
            </a:r>
            <a:endParaRPr b="1"/>
          </a:p>
          <a:p>
            <a:pPr indent="-317500" lvl="0" marL="914400" rtl="0" algn="l">
              <a:spcBef>
                <a:spcPts val="1600"/>
              </a:spcBef>
              <a:spcAft>
                <a:spcPts val="0"/>
              </a:spcAft>
              <a:buSzPts val="1400"/>
              <a:buChar char="-"/>
            </a:pPr>
            <a:r>
              <a:rPr b="1" lang="en"/>
              <a:t>gain visibility to cloud-based services</a:t>
            </a:r>
            <a:endParaRPr b="1"/>
          </a:p>
          <a:p>
            <a:pPr indent="-317500" lvl="0" marL="914400" rtl="0" algn="l">
              <a:spcBef>
                <a:spcPts val="0"/>
              </a:spcBef>
              <a:spcAft>
                <a:spcPts val="0"/>
              </a:spcAft>
              <a:buSzPts val="1400"/>
              <a:buChar char="-"/>
            </a:pPr>
            <a:r>
              <a:rPr b="1" lang="en"/>
              <a:t>Infrastructure-as-a-Service (IaaS), </a:t>
            </a:r>
            <a:endParaRPr b="1"/>
          </a:p>
          <a:p>
            <a:pPr indent="-317500" lvl="0" marL="914400" rtl="0" algn="l">
              <a:spcBef>
                <a:spcPts val="0"/>
              </a:spcBef>
              <a:spcAft>
                <a:spcPts val="0"/>
              </a:spcAft>
              <a:buSzPts val="1400"/>
              <a:buChar char="-"/>
            </a:pPr>
            <a:r>
              <a:rPr b="1" lang="en"/>
              <a:t>Platform-as-a-Service (PaaS), </a:t>
            </a:r>
            <a:endParaRPr b="1"/>
          </a:p>
          <a:p>
            <a:pPr indent="-317500" lvl="0" marL="914400" rtl="0" algn="l">
              <a:spcBef>
                <a:spcPts val="0"/>
              </a:spcBef>
              <a:spcAft>
                <a:spcPts val="0"/>
              </a:spcAft>
              <a:buSzPts val="1400"/>
              <a:buChar char="-"/>
            </a:pPr>
            <a:r>
              <a:rPr b="1" lang="en"/>
              <a:t>Software-as-a-Service (SaaS). </a:t>
            </a:r>
            <a:endParaRPr b="1"/>
          </a:p>
          <a:p>
            <a:pPr indent="0" lvl="0" marL="1828800" rtl="0" algn="l">
              <a:spcBef>
                <a:spcPts val="1600"/>
              </a:spcBef>
              <a:spcAft>
                <a:spcPts val="0"/>
              </a:spcAft>
              <a:buNone/>
            </a:pPr>
            <a:r>
              <a:t/>
            </a:r>
            <a:endParaRPr b="1"/>
          </a:p>
          <a:p>
            <a:pPr indent="0" lvl="0" marL="0" rtl="0" algn="l">
              <a:spcBef>
                <a:spcPts val="1600"/>
              </a:spcBef>
              <a:spcAft>
                <a:spcPts val="1600"/>
              </a:spcAft>
              <a:buNone/>
            </a:pPr>
            <a:r>
              <a:rPr b="1" lang="en"/>
              <a:t>Limit risk of uncontrolled, unconfigures cloud services.</a:t>
            </a:r>
            <a:endParaRPr b="1"/>
          </a:p>
        </p:txBody>
      </p:sp>
      <p:cxnSp>
        <p:nvCxnSpPr>
          <p:cNvPr id="51" name="Google Shape;51;p1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1"/>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Related Missions</a:t>
            </a:r>
            <a:endParaRPr/>
          </a:p>
        </p:txBody>
      </p:sp>
      <p:sp>
        <p:nvSpPr>
          <p:cNvPr id="57" name="Google Shape;57;p11"/>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457200" rtl="0" algn="l">
              <a:spcBef>
                <a:spcPts val="0"/>
              </a:spcBef>
              <a:spcAft>
                <a:spcPts val="0"/>
              </a:spcAft>
              <a:buNone/>
            </a:pPr>
            <a:r>
              <a:rPr b="1" lang="en"/>
              <a:t>Mission 2: </a:t>
            </a:r>
            <a:r>
              <a:rPr b="1" lang="en"/>
              <a:t>I</a:t>
            </a:r>
            <a:r>
              <a:rPr b="1" lang="en"/>
              <a:t>D of Critical Functions-</a:t>
            </a:r>
            <a:r>
              <a:rPr lang="en"/>
              <a:t>The purpose of this mission is to support the Beneficiary in identifying critical functions essential for service delivery within their NGO. The Builders assist by evaluating the organization's operations, systems, and processes to determine the key functions that require special attention from a cybersecurity perspective. This helps prioritize resources and focus on protecting the most crucial aspects of the NGO's services</a:t>
            </a:r>
            <a:endParaRPr/>
          </a:p>
          <a:p>
            <a:pPr indent="0" lvl="0" marL="457200" rtl="0" algn="l">
              <a:spcBef>
                <a:spcPts val="1600"/>
              </a:spcBef>
              <a:spcAft>
                <a:spcPts val="1600"/>
              </a:spcAft>
              <a:buNone/>
            </a:pPr>
            <a:r>
              <a:rPr b="1" lang="en"/>
              <a:t>Mission 3: Assets Inventory Development- </a:t>
            </a:r>
            <a:r>
              <a:rPr lang="en"/>
              <a:t>The purpose of this mission is to assist the Beneficiary NGO in developing an inventory of their assets. This includes identifying and documenting all the hardware, software, and digital resources used within the organization. Having a comprehensive inventory helps in understanding the organization's technology landscape, identifying potential vulnerabilities, and implementing appropriate security measures. The support and advice provided by the Builder focuses on equipping the NGO with a structured process for asset inventory management.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2"/>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Definitions</a:t>
            </a:r>
            <a:endParaRPr/>
          </a:p>
          <a:p>
            <a:pPr indent="0" lvl="0" marL="0" rtl="0" algn="l">
              <a:spcBef>
                <a:spcPts val="0"/>
              </a:spcBef>
              <a:spcAft>
                <a:spcPts val="0"/>
              </a:spcAft>
              <a:buNone/>
            </a:pPr>
            <a:r>
              <a:t/>
            </a:r>
            <a:endParaRPr/>
          </a:p>
        </p:txBody>
      </p:sp>
      <p:sp>
        <p:nvSpPr>
          <p:cNvPr id="63" name="Google Shape;63;p12"/>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330200" lvl="0" marL="457200" rtl="0" algn="l">
              <a:spcBef>
                <a:spcPts val="0"/>
              </a:spcBef>
              <a:spcAft>
                <a:spcPts val="0"/>
              </a:spcAft>
              <a:buSzPts val="1600"/>
              <a:buChar char="●"/>
            </a:pPr>
            <a:r>
              <a:rPr b="1" lang="en" sz="1600"/>
              <a:t>Service – </a:t>
            </a:r>
            <a:r>
              <a:rPr lang="en" sz="1600"/>
              <a:t>A software product that performs a function for your organization. ( eg., Mail or CRM ) </a:t>
            </a:r>
            <a:endParaRPr sz="1600"/>
          </a:p>
          <a:p>
            <a:pPr indent="-330200" lvl="0" marL="457200" rtl="0" algn="l">
              <a:spcBef>
                <a:spcPts val="0"/>
              </a:spcBef>
              <a:spcAft>
                <a:spcPts val="0"/>
              </a:spcAft>
              <a:buSzPts val="1600"/>
              <a:buChar char="●"/>
            </a:pPr>
            <a:r>
              <a:rPr b="1" lang="en" sz="1600"/>
              <a:t>Hosted – </a:t>
            </a:r>
            <a:r>
              <a:rPr lang="en" sz="1600"/>
              <a:t>Outsourced management vs. “self-hosted”</a:t>
            </a:r>
            <a:endParaRPr sz="1600"/>
          </a:p>
          <a:p>
            <a:pPr indent="-330200" lvl="0" marL="457200" rtl="0" algn="l">
              <a:spcBef>
                <a:spcPts val="0"/>
              </a:spcBef>
              <a:spcAft>
                <a:spcPts val="0"/>
              </a:spcAft>
              <a:buSzPts val="1600"/>
              <a:buChar char="●"/>
            </a:pPr>
            <a:r>
              <a:rPr b="1" lang="en" sz="1600"/>
              <a:t>Users or Principals– </a:t>
            </a:r>
            <a:r>
              <a:rPr lang="en" sz="1600"/>
              <a:t>accounts</a:t>
            </a:r>
            <a:r>
              <a:rPr b="1" lang="en" sz="1600"/>
              <a:t> </a:t>
            </a:r>
            <a:r>
              <a:rPr lang="en" sz="1600"/>
              <a:t>that grant access and permission to services for individuals or tools</a:t>
            </a:r>
            <a:endParaRPr sz="1600"/>
          </a:p>
          <a:p>
            <a:pPr indent="-330200" lvl="0" marL="457200" rtl="0" algn="l">
              <a:spcBef>
                <a:spcPts val="0"/>
              </a:spcBef>
              <a:spcAft>
                <a:spcPts val="0"/>
              </a:spcAft>
              <a:buSzPts val="1600"/>
              <a:buChar char="●"/>
            </a:pPr>
            <a:r>
              <a:rPr b="1" lang="en" sz="1600"/>
              <a:t>Managed Service –  </a:t>
            </a:r>
            <a:r>
              <a:rPr lang="en" sz="1600"/>
              <a:t>A Hosted service where basic upkeep is handled by Hosting provider</a:t>
            </a:r>
            <a:endParaRPr sz="1600"/>
          </a:p>
          <a:p>
            <a:pPr indent="-330200" lvl="0" marL="457200" rtl="0" algn="l">
              <a:spcBef>
                <a:spcPts val="0"/>
              </a:spcBef>
              <a:spcAft>
                <a:spcPts val="0"/>
              </a:spcAft>
              <a:buSzPts val="1600"/>
              <a:buChar char="●"/>
            </a:pPr>
            <a:r>
              <a:rPr b="1" lang="en" sz="1600"/>
              <a:t>Saas, XaaS – </a:t>
            </a:r>
            <a:r>
              <a:rPr lang="en" sz="1600"/>
              <a:t>“something”-as-a-Service. Managed Services.</a:t>
            </a:r>
            <a:endParaRPr sz="1600"/>
          </a:p>
          <a:p>
            <a:pPr indent="-330200" lvl="0" marL="457200" rtl="0" algn="l">
              <a:spcBef>
                <a:spcPts val="0"/>
              </a:spcBef>
              <a:spcAft>
                <a:spcPts val="0"/>
              </a:spcAft>
              <a:buSzPts val="1600"/>
              <a:buChar char="●"/>
            </a:pPr>
            <a:r>
              <a:rPr b="1" lang="en" sz="1600"/>
              <a:t>Platform – </a:t>
            </a:r>
            <a:r>
              <a:rPr lang="en" sz="1600"/>
              <a:t>Tool suites and services that don’t deliver direct business value but instead are used by systems that do</a:t>
            </a:r>
            <a:endParaRPr sz="1600"/>
          </a:p>
          <a:p>
            <a:pPr indent="0" lvl="0" marL="457200" rtl="0" algn="l">
              <a:spcBef>
                <a:spcPts val="0"/>
              </a:spcBef>
              <a:spcAft>
                <a:spcPts val="0"/>
              </a:spcAft>
              <a:buNone/>
            </a:pPr>
            <a:r>
              <a:t/>
            </a:r>
            <a:endParaRPr sz="1600"/>
          </a:p>
          <a:p>
            <a:pPr indent="0" lvl="0" marL="914400" rtl="0" algn="l">
              <a:lnSpc>
                <a:spcPct val="115000"/>
              </a:lnSpc>
              <a:spcBef>
                <a:spcPts val="0"/>
              </a:spcBef>
              <a:spcAft>
                <a:spcPts val="0"/>
              </a:spcAft>
              <a:buNone/>
            </a:pPr>
            <a:r>
              <a:t/>
            </a:r>
            <a:endParaRPr sz="1600"/>
          </a:p>
        </p:txBody>
      </p:sp>
      <p:pic>
        <p:nvPicPr>
          <p:cNvPr id="64" name="Google Shape;64;p12"/>
          <p:cNvPicPr preferRelativeResize="0"/>
          <p:nvPr/>
        </p:nvPicPr>
        <p:blipFill rotWithShape="1">
          <a:blip r:embed="rId3">
            <a:alphaModFix/>
          </a:blip>
          <a:srcRect b="24653" l="0" r="0" t="0"/>
          <a:stretch/>
        </p:blipFill>
        <p:spPr>
          <a:xfrm>
            <a:off x="8308825" y="4516074"/>
            <a:ext cx="835174" cy="627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3"/>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 Mapping</a:t>
            </a:r>
            <a:endParaRPr/>
          </a:p>
        </p:txBody>
      </p:sp>
      <p:sp>
        <p:nvSpPr>
          <p:cNvPr id="70" name="Google Shape;70;p13"/>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0"/>
              </a:spcAft>
              <a:buNone/>
            </a:pPr>
            <a:r>
              <a:rPr lang="en"/>
              <a:t>Cloud Services offer many </a:t>
            </a:r>
            <a:r>
              <a:rPr lang="en"/>
              <a:t>services.</a:t>
            </a:r>
            <a:endParaRPr/>
          </a:p>
          <a:p>
            <a:pPr indent="-317500" lvl="0" marL="457200" rtl="0" algn="l">
              <a:spcBef>
                <a:spcPts val="1600"/>
              </a:spcBef>
              <a:spcAft>
                <a:spcPts val="0"/>
              </a:spcAft>
              <a:buSzPts val="1400"/>
              <a:buChar char="●"/>
            </a:pPr>
            <a:r>
              <a:rPr lang="en"/>
              <a:t>More  than you actually use. </a:t>
            </a:r>
            <a:endParaRPr/>
          </a:p>
          <a:p>
            <a:pPr indent="-317500" lvl="0" marL="457200" rtl="0" algn="l">
              <a:spcBef>
                <a:spcPts val="0"/>
              </a:spcBef>
              <a:spcAft>
                <a:spcPts val="0"/>
              </a:spcAft>
              <a:buSzPts val="1400"/>
              <a:buChar char="●"/>
            </a:pPr>
            <a:r>
              <a:rPr lang="en"/>
              <a:t>What specific services tools you are using? </a:t>
            </a:r>
            <a:endParaRPr/>
          </a:p>
          <a:p>
            <a:pPr indent="-317500" lvl="0" marL="457200" rtl="0" algn="l">
              <a:spcBef>
                <a:spcPts val="0"/>
              </a:spcBef>
              <a:spcAft>
                <a:spcPts val="0"/>
              </a:spcAft>
              <a:buSzPts val="1400"/>
              <a:buChar char="●"/>
            </a:pPr>
            <a:r>
              <a:rPr lang="en"/>
              <a:t>Part of Asset Management </a:t>
            </a:r>
            <a:endParaRPr/>
          </a:p>
          <a:p>
            <a:pPr indent="-317500" lvl="1" marL="914400" rtl="0" algn="l">
              <a:spcBef>
                <a:spcPts val="0"/>
              </a:spcBef>
              <a:spcAft>
                <a:spcPts val="0"/>
              </a:spcAft>
              <a:buSzPts val="1400"/>
              <a:buChar char="○"/>
            </a:pPr>
            <a:r>
              <a:rPr lang="en"/>
              <a:t>Configuration Management</a:t>
            </a:r>
            <a:endParaRPr/>
          </a:p>
          <a:p>
            <a:pPr indent="-317500" lvl="0" marL="457200" rtl="0" algn="l">
              <a:spcBef>
                <a:spcPts val="0"/>
              </a:spcBef>
              <a:spcAft>
                <a:spcPts val="0"/>
              </a:spcAft>
              <a:buSzPts val="1400"/>
              <a:buChar char="●"/>
            </a:pPr>
            <a:r>
              <a:rPr lang="en"/>
              <a:t>Tailored to the specific needs of your providers </a:t>
            </a:r>
            <a:endParaRPr/>
          </a:p>
          <a:p>
            <a:pPr indent="-317500" lvl="1" marL="914400" rtl="0" algn="l">
              <a:spcBef>
                <a:spcPts val="0"/>
              </a:spcBef>
              <a:spcAft>
                <a:spcPts val="0"/>
              </a:spcAft>
              <a:buSzPts val="1400"/>
              <a:buChar char="○"/>
            </a:pPr>
            <a:r>
              <a:rPr lang="en"/>
              <a:t>AWS - Amazon</a:t>
            </a:r>
            <a:endParaRPr/>
          </a:p>
          <a:p>
            <a:pPr indent="-317500" lvl="1" marL="914400" rtl="0" algn="l">
              <a:spcBef>
                <a:spcPts val="0"/>
              </a:spcBef>
              <a:spcAft>
                <a:spcPts val="0"/>
              </a:spcAft>
              <a:buSzPts val="1400"/>
              <a:buChar char="○"/>
            </a:pPr>
            <a:r>
              <a:rPr lang="en"/>
              <a:t>GCP - Google</a:t>
            </a:r>
            <a:endParaRPr/>
          </a:p>
          <a:p>
            <a:pPr indent="-317500" lvl="1" marL="914400" rtl="0" algn="l">
              <a:spcBef>
                <a:spcPts val="0"/>
              </a:spcBef>
              <a:spcAft>
                <a:spcPts val="0"/>
              </a:spcAft>
              <a:buSzPts val="1400"/>
              <a:buChar char="○"/>
            </a:pPr>
            <a:r>
              <a:rPr lang="en"/>
              <a:t>Azure - Microsoft</a:t>
            </a:r>
            <a:endParaRPr/>
          </a:p>
          <a:p>
            <a:pPr indent="0" lvl="0" marL="0" rtl="0" algn="l">
              <a:spcBef>
                <a:spcPts val="1600"/>
              </a:spcBef>
              <a:spcAft>
                <a:spcPts val="1600"/>
              </a:spcAft>
              <a:buNone/>
            </a:pPr>
            <a:r>
              <a:t/>
            </a:r>
            <a:endParaRPr/>
          </a:p>
        </p:txBody>
      </p:sp>
      <p:pic>
        <p:nvPicPr>
          <p:cNvPr id="71" name="Google Shape;71;p13"/>
          <p:cNvPicPr preferRelativeResize="0"/>
          <p:nvPr/>
        </p:nvPicPr>
        <p:blipFill rotWithShape="1">
          <a:blip r:embed="rId3">
            <a:alphaModFix/>
          </a:blip>
          <a:srcRect b="25356" l="51604" r="2992" t="17802"/>
          <a:stretch/>
        </p:blipFill>
        <p:spPr>
          <a:xfrm>
            <a:off x="5331125" y="1882325"/>
            <a:ext cx="3812875" cy="26849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4"/>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Cloud Service Mapping</a:t>
            </a:r>
            <a:endParaRPr/>
          </a:p>
        </p:txBody>
      </p:sp>
      <p:sp>
        <p:nvSpPr>
          <p:cNvPr id="77" name="Google Shape;77;p14"/>
          <p:cNvSpPr txBox="1"/>
          <p:nvPr>
            <p:ph idx="1" type="body"/>
          </p:nvPr>
        </p:nvSpPr>
        <p:spPr>
          <a:xfrm>
            <a:off x="707725" y="887075"/>
            <a:ext cx="6920700" cy="384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Enumerate Services being used</a:t>
            </a:r>
            <a:endParaRPr b="1"/>
          </a:p>
          <a:p>
            <a:pPr indent="0" lvl="0" marL="0" rtl="0" algn="l">
              <a:lnSpc>
                <a:spcPct val="115000"/>
              </a:lnSpc>
              <a:spcBef>
                <a:spcPts val="1600"/>
              </a:spcBef>
              <a:spcAft>
                <a:spcPts val="0"/>
              </a:spcAft>
              <a:buNone/>
            </a:pPr>
            <a:r>
              <a:rPr lang="en"/>
              <a:t>Your organization may only use a small handful of them.</a:t>
            </a:r>
            <a:endParaRPr/>
          </a:p>
          <a:p>
            <a:pPr indent="-317500" lvl="0" marL="457200" rtl="0" algn="l">
              <a:lnSpc>
                <a:spcPct val="115000"/>
              </a:lnSpc>
              <a:spcBef>
                <a:spcPts val="1200"/>
              </a:spcBef>
              <a:spcAft>
                <a:spcPts val="0"/>
              </a:spcAft>
              <a:buSzPts val="1400"/>
              <a:buChar char="●"/>
            </a:pPr>
            <a:r>
              <a:rPr lang="en"/>
              <a:t>The secret is that the cloud is made up of servers.</a:t>
            </a:r>
            <a:endParaRPr/>
          </a:p>
          <a:p>
            <a:pPr indent="-317500" lvl="1" marL="914400" rtl="0" algn="l">
              <a:lnSpc>
                <a:spcPct val="115000"/>
              </a:lnSpc>
              <a:spcBef>
                <a:spcPts val="0"/>
              </a:spcBef>
              <a:spcAft>
                <a:spcPts val="0"/>
              </a:spcAft>
              <a:buSzPts val="1400"/>
              <a:buChar char="-"/>
            </a:pPr>
            <a:r>
              <a:rPr lang="en"/>
              <a:t> It’s just computers</a:t>
            </a:r>
            <a:endParaRPr/>
          </a:p>
          <a:p>
            <a:pPr indent="-317500" lvl="0" marL="457200" rtl="0" algn="l">
              <a:lnSpc>
                <a:spcPct val="115000"/>
              </a:lnSpc>
              <a:spcBef>
                <a:spcPts val="0"/>
              </a:spcBef>
              <a:spcAft>
                <a:spcPts val="0"/>
              </a:spcAft>
              <a:buSzPts val="1400"/>
              <a:buChar char="●"/>
            </a:pPr>
            <a:r>
              <a:rPr lang="en"/>
              <a:t>Some service offerings are more foundationation than others</a:t>
            </a:r>
            <a:endParaRPr/>
          </a:p>
          <a:p>
            <a:pPr indent="-317500" lvl="1" marL="914400" rtl="0" algn="l">
              <a:lnSpc>
                <a:spcPct val="115000"/>
              </a:lnSpc>
              <a:spcBef>
                <a:spcPts val="0"/>
              </a:spcBef>
              <a:spcAft>
                <a:spcPts val="0"/>
              </a:spcAft>
              <a:buSzPts val="1400"/>
              <a:buChar char="-"/>
            </a:pPr>
            <a:r>
              <a:rPr lang="en"/>
              <a:t>DNS</a:t>
            </a:r>
            <a:endParaRPr/>
          </a:p>
          <a:p>
            <a:pPr indent="-317500" lvl="1" marL="914400" rtl="0" algn="l">
              <a:lnSpc>
                <a:spcPct val="115000"/>
              </a:lnSpc>
              <a:spcBef>
                <a:spcPts val="0"/>
              </a:spcBef>
              <a:spcAft>
                <a:spcPts val="0"/>
              </a:spcAft>
              <a:buSzPts val="1400"/>
              <a:buChar char="-"/>
            </a:pPr>
            <a:r>
              <a:rPr lang="en"/>
              <a:t>Mail</a:t>
            </a:r>
            <a:endParaRPr/>
          </a:p>
          <a:p>
            <a:pPr indent="-317500" lvl="1" marL="914400" rtl="0" algn="l">
              <a:lnSpc>
                <a:spcPct val="115000"/>
              </a:lnSpc>
              <a:spcBef>
                <a:spcPts val="0"/>
              </a:spcBef>
              <a:spcAft>
                <a:spcPts val="0"/>
              </a:spcAft>
              <a:buSzPts val="1400"/>
              <a:buChar char="-"/>
            </a:pPr>
            <a:r>
              <a:rPr lang="en"/>
              <a:t>CRM</a:t>
            </a:r>
            <a:endParaRPr/>
          </a:p>
          <a:p>
            <a:pPr indent="-317500" lvl="0" marL="457200" rtl="0" algn="l">
              <a:lnSpc>
                <a:spcPct val="115000"/>
              </a:lnSpc>
              <a:spcBef>
                <a:spcPts val="0"/>
              </a:spcBef>
              <a:spcAft>
                <a:spcPts val="0"/>
              </a:spcAft>
              <a:buSzPts val="1400"/>
              <a:buChar char="●"/>
            </a:pPr>
            <a:r>
              <a:rPr lang="en"/>
              <a:t>Next slide circle the logos of the service offerings you are using</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5"/>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List of Popular Cloud Services</a:t>
            </a:r>
            <a:endParaRPr/>
          </a:p>
        </p:txBody>
      </p:sp>
      <p:sp>
        <p:nvSpPr>
          <p:cNvPr id="83" name="Google Shape;83;p15"/>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457200" rtl="0" algn="l">
              <a:spcBef>
                <a:spcPts val="0"/>
              </a:spcBef>
              <a:spcAft>
                <a:spcPts val="1600"/>
              </a:spcAft>
              <a:buNone/>
            </a:pPr>
            <a:r>
              <a:t/>
            </a:r>
            <a:endParaRPr/>
          </a:p>
        </p:txBody>
      </p:sp>
      <p:pic>
        <p:nvPicPr>
          <p:cNvPr id="84" name="Google Shape;84;p15"/>
          <p:cNvPicPr preferRelativeResize="0"/>
          <p:nvPr/>
        </p:nvPicPr>
        <p:blipFill rotWithShape="1">
          <a:blip r:embed="rId3">
            <a:alphaModFix/>
          </a:blip>
          <a:srcRect b="55997" l="0" r="0" t="5726"/>
          <a:stretch/>
        </p:blipFill>
        <p:spPr>
          <a:xfrm>
            <a:off x="1021750" y="565025"/>
            <a:ext cx="7359300" cy="40134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6"/>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many</a:t>
            </a:r>
            <a:endParaRPr/>
          </a:p>
        </p:txBody>
      </p:sp>
      <p:sp>
        <p:nvSpPr>
          <p:cNvPr id="90" name="Google Shape;90;p16"/>
          <p:cNvSpPr txBox="1"/>
          <p:nvPr>
            <p:ph idx="1" type="body"/>
          </p:nvPr>
        </p:nvSpPr>
        <p:spPr>
          <a:xfrm>
            <a:off x="549300" y="717400"/>
            <a:ext cx="8045400" cy="3849900"/>
          </a:xfrm>
          <a:prstGeom prst="rect">
            <a:avLst/>
          </a:prstGeom>
        </p:spPr>
        <p:txBody>
          <a:bodyPr anchorCtr="0" anchor="t" bIns="91425" lIns="0" spcFirstLastPara="1" rIns="91425" wrap="square" tIns="0">
            <a:noAutofit/>
          </a:bodyPr>
          <a:lstStyle/>
          <a:p>
            <a:pPr indent="0" lvl="0" marL="0" rtl="0" algn="l">
              <a:spcBef>
                <a:spcPts val="0"/>
              </a:spcBef>
              <a:spcAft>
                <a:spcPts val="1600"/>
              </a:spcAft>
              <a:buNone/>
            </a:pPr>
            <a:r>
              <a:rPr lang="en"/>
              <a:t>So many things</a:t>
            </a:r>
            <a:endParaRPr/>
          </a:p>
        </p:txBody>
      </p:sp>
      <p:pic>
        <p:nvPicPr>
          <p:cNvPr id="91" name="Google Shape;91;p16"/>
          <p:cNvPicPr preferRelativeResize="0"/>
          <p:nvPr/>
        </p:nvPicPr>
        <p:blipFill rotWithShape="1">
          <a:blip r:embed="rId3">
            <a:alphaModFix/>
          </a:blip>
          <a:srcRect b="25356" l="51604" r="2992" t="17802"/>
          <a:stretch/>
        </p:blipFill>
        <p:spPr>
          <a:xfrm>
            <a:off x="5331125" y="1859850"/>
            <a:ext cx="3812875" cy="2684974"/>
          </a:xfrm>
          <a:prstGeom prst="rect">
            <a:avLst/>
          </a:prstGeom>
          <a:noFill/>
          <a:ln>
            <a:noFill/>
          </a:ln>
        </p:spPr>
      </p:pic>
      <p:pic>
        <p:nvPicPr>
          <p:cNvPr id="92" name="Google Shape;92;p16"/>
          <p:cNvPicPr preferRelativeResize="0"/>
          <p:nvPr/>
        </p:nvPicPr>
        <p:blipFill>
          <a:blip r:embed="rId4">
            <a:alphaModFix/>
          </a:blip>
          <a:stretch>
            <a:fillRect/>
          </a:stretch>
        </p:blipFill>
        <p:spPr>
          <a:xfrm>
            <a:off x="2175020" y="0"/>
            <a:ext cx="6968979" cy="52848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7"/>
          <p:cNvPicPr preferRelativeResize="0"/>
          <p:nvPr/>
        </p:nvPicPr>
        <p:blipFill>
          <a:blip r:embed="rId3">
            <a:alphaModFix/>
          </a:blip>
          <a:stretch>
            <a:fillRect/>
          </a:stretch>
        </p:blipFill>
        <p:spPr>
          <a:xfrm>
            <a:off x="-33551" y="31525"/>
            <a:ext cx="9144000" cy="5714991"/>
          </a:xfrm>
          <a:prstGeom prst="rect">
            <a:avLst/>
          </a:prstGeom>
          <a:noFill/>
          <a:ln>
            <a:noFill/>
          </a:ln>
        </p:spPr>
      </p:pic>
      <p:sp>
        <p:nvSpPr>
          <p:cNvPr id="98" name="Google Shape;98;p17"/>
          <p:cNvSpPr txBox="1"/>
          <p:nvPr>
            <p:ph type="title"/>
          </p:nvPr>
        </p:nvSpPr>
        <p:spPr>
          <a:xfrm>
            <a:off x="505300" y="141300"/>
            <a:ext cx="79794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0"/>
              <a:t>many</a:t>
            </a:r>
            <a:endParaRPr sz="16000"/>
          </a:p>
        </p:txBody>
      </p:sp>
    </p:spTree>
  </p:cSld>
  <p:clrMapOvr>
    <a:masterClrMapping/>
  </p:clrMapOvr>
</p:sld>
</file>

<file path=ppt/theme/theme1.xml><?xml version="1.0" encoding="utf-8"?>
<a:theme xmlns:a="http://schemas.openxmlformats.org/drawingml/2006/main" xmlns:r="http://schemas.openxmlformats.org/officeDocument/2006/relationships" name="simplr">
  <a:themeElements>
    <a:clrScheme name="Simple Light">
      <a:dk1>
        <a:srgbClr val="001633"/>
      </a:dk1>
      <a:lt1>
        <a:srgbClr val="001633"/>
      </a:lt1>
      <a:dk2>
        <a:srgbClr val="001633"/>
      </a:dk2>
      <a:lt2>
        <a:srgbClr val="001633"/>
      </a:lt2>
      <a:accent1>
        <a:srgbClr val="0000FF"/>
      </a:accent1>
      <a:accent2>
        <a:srgbClr val="85D5E6"/>
      </a:accent2>
      <a:accent3>
        <a:srgbClr val="78909C"/>
      </a:accent3>
      <a:accent4>
        <a:srgbClr val="FFAB40"/>
      </a:accent4>
      <a:accent5>
        <a:srgbClr val="0097A7"/>
      </a:accent5>
      <a:accent6>
        <a:srgbClr val="001633"/>
      </a:accent6>
      <a:hlink>
        <a:srgbClr val="FF00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